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ink/ink9.xml" ContentType="application/inkml+xml"/>
  <Override PartName="/ppt/diagrams/layout1.xml" ContentType="application/vnd.openxmlformats-officedocument.drawingml.diagramLayout+xml"/>
  <Override PartName="/ppt/ink/ink11.xml" ContentType="application/inkml+xml"/>
  <Override PartName="/ppt/diagrams/quickStyle1.xml" ContentType="application/vnd.openxmlformats-officedocument.drawingml.diagramStyle+xml"/>
  <Override PartName="/ppt/diagrams/colors1.xml" ContentType="application/vnd.openxmlformats-officedocument.drawingml.diagramColors+xml"/>
  <Override PartName="/ppt/ink/ink10.xml" ContentType="application/inkml+xml"/>
  <Override PartName="/ppt/diagrams/drawing1.xml" ContentType="application/vnd.ms-office.drawingml.diagramDrawing+xml"/>
  <Override PartName="/ppt/authors.xml" ContentType="application/vnd.ms-powerpoint.authors+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21" r:id="rId3"/>
    <p:sldId id="319" r:id="rId4"/>
    <p:sldId id="262" r:id="rId5"/>
    <p:sldId id="263" r:id="rId6"/>
    <p:sldId id="322" r:id="rId7"/>
    <p:sldId id="266" r:id="rId8"/>
    <p:sldId id="270" r:id="rId9"/>
    <p:sldId id="271" r:id="rId10"/>
    <p:sldId id="272" r:id="rId11"/>
    <p:sldId id="273" r:id="rId12"/>
    <p:sldId id="274" r:id="rId13"/>
    <p:sldId id="275" r:id="rId14"/>
    <p:sldId id="276" r:id="rId15"/>
    <p:sldId id="277" r:id="rId16"/>
    <p:sldId id="278" r:id="rId17"/>
    <p:sldId id="279" r:id="rId18"/>
    <p:sldId id="280" r:id="rId19"/>
    <p:sldId id="305" r:id="rId20"/>
    <p:sldId id="281" r:id="rId21"/>
    <p:sldId id="283" r:id="rId22"/>
    <p:sldId id="284" r:id="rId23"/>
    <p:sldId id="306" r:id="rId24"/>
    <p:sldId id="286" r:id="rId25"/>
    <p:sldId id="287" r:id="rId26"/>
    <p:sldId id="323" r:id="rId27"/>
    <p:sldId id="289" r:id="rId28"/>
    <p:sldId id="290" r:id="rId29"/>
    <p:sldId id="307"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8" r:id="rId43"/>
    <p:sldId id="303" r:id="rId44"/>
    <p:sldId id="304" r:id="rId45"/>
    <p:sldId id="311" r:id="rId46"/>
    <p:sldId id="325" r:id="rId47"/>
    <p:sldId id="257" r:id="rId48"/>
    <p:sldId id="324" r:id="rId49"/>
    <p:sldId id="326" r:id="rId50"/>
    <p:sldId id="327" r:id="rId51"/>
  </p:sldIdLst>
  <p:sldSz cx="12192000" cy="6858000"/>
  <p:notesSz cx="6858000" cy="9144000"/>
  <p:defaultTextStyle>
    <a:defPPr>
      <a:defRPr lang="en-S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0B6E55-10A9-9ED6-974D-71C8179640D2}" name="Christine Marimba" initials="CM" userId="807d0b6d96f19e3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681" autoAdjust="0"/>
    <p:restoredTop sz="92857" autoAdjust="0"/>
  </p:normalViewPr>
  <p:slideViewPr>
    <p:cSldViewPr snapToGrid="0">
      <p:cViewPr varScale="1">
        <p:scale>
          <a:sx n="73" d="100"/>
          <a:sy n="73" d="100"/>
        </p:scale>
        <p:origin x="46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openxmlformats.org/officeDocument/2006/relationships/customXml" Target="../customXml/item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B9C42C-9EB2-4A5B-99A9-A177D157B250}" type="doc">
      <dgm:prSet loTypeId="urn:microsoft.com/office/officeart/2005/8/layout/bProcess2" loCatId="process" qsTypeId="urn:microsoft.com/office/officeart/2005/8/quickstyle/simple1" qsCatId="simple" csTypeId="urn:microsoft.com/office/officeart/2005/8/colors/colorful1" csCatId="colorful" phldr="1"/>
      <dgm:spPr/>
      <dgm:t>
        <a:bodyPr/>
        <a:lstStyle/>
        <a:p>
          <a:endParaRPr lang="en-US"/>
        </a:p>
      </dgm:t>
    </dgm:pt>
    <dgm:pt modelId="{61F80576-6638-4D25-B435-B3C433378D24}">
      <dgm:prSet phldrT="[Text]" custT="1"/>
      <dgm:spPr>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gm:spPr>
      <dgm:t>
        <a:bodyPr/>
        <a:lstStyle/>
        <a:p>
          <a:r>
            <a:rPr lang="en-US" sz="1200" dirty="0">
              <a:ln>
                <a:noFill/>
              </a:ln>
              <a:solidFill>
                <a:sysClr val="window" lastClr="FFFFFF"/>
              </a:solidFill>
              <a:latin typeface="+mj-lt"/>
              <a:ea typeface="+mn-ea"/>
              <a:cs typeface="+mn-cs"/>
            </a:rPr>
            <a:t>Request for </a:t>
          </a:r>
          <a:r>
            <a:rPr lang="en-US" sz="1200" b="1" dirty="0">
              <a:ln>
                <a:noFill/>
              </a:ln>
              <a:solidFill>
                <a:sysClr val="window" lastClr="FFFFFF"/>
              </a:solidFill>
              <a:highlight>
                <a:srgbClr val="FF0000"/>
              </a:highlight>
              <a:latin typeface="+mj-lt"/>
              <a:ea typeface="+mn-ea"/>
              <a:cs typeface="+mn-cs"/>
            </a:rPr>
            <a:t>development</a:t>
          </a:r>
          <a:r>
            <a:rPr lang="en-US" sz="1200" dirty="0">
              <a:ln>
                <a:noFill/>
              </a:ln>
              <a:solidFill>
                <a:sysClr val="window" lastClr="FFFFFF"/>
              </a:solidFill>
              <a:latin typeface="+mj-lt"/>
              <a:ea typeface="+mn-ea"/>
              <a:cs typeface="+mn-cs"/>
            </a:rPr>
            <a:t> of qualification is received</a:t>
          </a:r>
        </a:p>
      </dgm:t>
    </dgm:pt>
    <dgm:pt modelId="{C19A10BC-C9B9-4C95-935A-8AFB6E8B4846}" type="parTrans" cxnId="{E60AB9A5-BC9A-410F-B8EE-B4E42E3528D8}">
      <dgm:prSet/>
      <dgm:spPr/>
      <dgm:t>
        <a:bodyPr/>
        <a:lstStyle/>
        <a:p>
          <a:endParaRPr lang="en-US">
            <a:ln>
              <a:noFill/>
            </a:ln>
          </a:endParaRPr>
        </a:p>
      </dgm:t>
    </dgm:pt>
    <dgm:pt modelId="{381D9144-CCB6-4B5A-9700-1F1776E736E6}" type="sibTrans" cxnId="{E60AB9A5-BC9A-410F-B8EE-B4E42E3528D8}">
      <dgm:prSet/>
      <dgm:spPr>
        <a:solidFill>
          <a:srgbClr val="ED7D31">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gm:spPr>
      <dgm:t>
        <a:bodyPr/>
        <a:lstStyle/>
        <a:p>
          <a:endParaRPr lang="en-US" sz="2800">
            <a:ln>
              <a:noFill/>
            </a:ln>
            <a:latin typeface="+mj-lt"/>
          </a:endParaRPr>
        </a:p>
      </dgm:t>
    </dgm:pt>
    <dgm:pt modelId="{D961DE9B-AECD-4647-AA0E-619C2E3E6006}">
      <dgm:prSet phldrT="[Text]" custT="1"/>
      <dgm:spPr>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gm:spPr>
      <dgm:t>
        <a:bodyPr/>
        <a:lstStyle/>
        <a:p>
          <a:r>
            <a:rPr lang="en-US" sz="1200">
              <a:ln>
                <a:noFill/>
              </a:ln>
              <a:solidFill>
                <a:sysClr val="window" lastClr="FFFFFF"/>
              </a:solidFill>
              <a:latin typeface="+mj-lt"/>
              <a:ea typeface="+mn-ea"/>
              <a:cs typeface="+mn-cs"/>
            </a:rPr>
            <a:t>Standards Development team is set up</a:t>
          </a:r>
        </a:p>
      </dgm:t>
    </dgm:pt>
    <dgm:pt modelId="{DC7C7C70-A2C3-4CB0-AC47-A63BBDEA0A97}" type="parTrans" cxnId="{C73B48A9-331A-47F7-A0F1-5A0B16843F8A}">
      <dgm:prSet/>
      <dgm:spPr/>
      <dgm:t>
        <a:bodyPr/>
        <a:lstStyle/>
        <a:p>
          <a:endParaRPr lang="en-US">
            <a:ln>
              <a:noFill/>
            </a:ln>
          </a:endParaRPr>
        </a:p>
      </dgm:t>
    </dgm:pt>
    <dgm:pt modelId="{506BC56E-E975-424F-8AA1-0B4EA3765A71}" type="sibTrans" cxnId="{C73B48A9-331A-47F7-A0F1-5A0B16843F8A}">
      <dgm:prSet/>
      <dgm:spPr>
        <a:solidFill>
          <a:srgbClr val="A5A5A5">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gm:spPr>
      <dgm:t>
        <a:bodyPr/>
        <a:lstStyle/>
        <a:p>
          <a:endParaRPr lang="en-US" sz="2800">
            <a:ln>
              <a:noFill/>
            </a:ln>
            <a:latin typeface="+mj-lt"/>
          </a:endParaRPr>
        </a:p>
      </dgm:t>
    </dgm:pt>
    <dgm:pt modelId="{3327FC2C-0115-4970-881E-E4CC178A8EA4}">
      <dgm:prSet phldrT="[Text]" custT="1"/>
      <dgm:spPr>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gm:spPr>
      <dgm:t>
        <a:bodyPr/>
        <a:lstStyle/>
        <a:p>
          <a:r>
            <a:rPr lang="en-US" sz="1200">
              <a:ln>
                <a:noFill/>
              </a:ln>
              <a:solidFill>
                <a:sysClr val="windowText" lastClr="000000"/>
              </a:solidFill>
              <a:latin typeface="+mj-lt"/>
              <a:ea typeface="+mn-ea"/>
              <a:cs typeface="+mn-cs"/>
            </a:rPr>
            <a:t>Identification of need based on economic, social &amp; cultural aspects</a:t>
          </a:r>
        </a:p>
      </dgm:t>
    </dgm:pt>
    <dgm:pt modelId="{BCC5ED20-84A5-47E1-A535-A01E0D25ED72}" type="parTrans" cxnId="{466153C8-3993-4204-BA5C-42FDE81F2ECC}">
      <dgm:prSet/>
      <dgm:spPr/>
      <dgm:t>
        <a:bodyPr/>
        <a:lstStyle/>
        <a:p>
          <a:endParaRPr lang="en-US">
            <a:ln>
              <a:noFill/>
            </a:ln>
          </a:endParaRPr>
        </a:p>
      </dgm:t>
    </dgm:pt>
    <dgm:pt modelId="{F3AD5B7F-C91B-4290-9398-0887582268EC}" type="sibTrans" cxnId="{466153C8-3993-4204-BA5C-42FDE81F2ECC}">
      <dgm:prSet/>
      <dgm:spPr>
        <a:solidFill>
          <a:srgbClr val="FFC000">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gm:spPr>
      <dgm:t>
        <a:bodyPr/>
        <a:lstStyle/>
        <a:p>
          <a:endParaRPr lang="en-US" sz="2800">
            <a:ln>
              <a:noFill/>
            </a:ln>
            <a:latin typeface="+mj-lt"/>
          </a:endParaRPr>
        </a:p>
      </dgm:t>
    </dgm:pt>
    <dgm:pt modelId="{0E426C7E-8AFF-4A58-B166-ED1DB52011D7}">
      <dgm:prSet phldrT="[Text]" custT="1"/>
      <dgm:spPr>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gm:spPr>
      <dgm:t>
        <a:bodyPr/>
        <a:lstStyle/>
        <a:p>
          <a:r>
            <a:rPr lang="en-US" sz="1200">
              <a:ln>
                <a:noFill/>
              </a:ln>
              <a:solidFill>
                <a:sysClr val="window" lastClr="FFFFFF"/>
              </a:solidFill>
              <a:latin typeface="+mj-lt"/>
              <a:ea typeface="+mn-ea"/>
              <a:cs typeface="+mn-cs"/>
            </a:rPr>
            <a:t>Analysis of occupational area or profession </a:t>
          </a:r>
        </a:p>
      </dgm:t>
    </dgm:pt>
    <dgm:pt modelId="{56FF70E0-04EA-4AC3-8667-4162D988158D}" type="parTrans" cxnId="{F4737782-CEB1-41A6-86C1-81FCCE903140}">
      <dgm:prSet/>
      <dgm:spPr/>
      <dgm:t>
        <a:bodyPr/>
        <a:lstStyle/>
        <a:p>
          <a:endParaRPr lang="en-US">
            <a:ln>
              <a:noFill/>
            </a:ln>
          </a:endParaRPr>
        </a:p>
      </dgm:t>
    </dgm:pt>
    <dgm:pt modelId="{4A8DF661-5CC5-4EE4-AE3F-111B5EFE2659}" type="sibTrans" cxnId="{F4737782-CEB1-41A6-86C1-81FCCE903140}">
      <dgm:prSet/>
      <dgm:spPr>
        <a:solidFill>
          <a:srgbClr val="4472C4">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gm:spPr>
      <dgm:t>
        <a:bodyPr/>
        <a:lstStyle/>
        <a:p>
          <a:endParaRPr lang="en-US" sz="2800">
            <a:ln>
              <a:noFill/>
            </a:ln>
            <a:latin typeface="+mj-lt"/>
          </a:endParaRPr>
        </a:p>
      </dgm:t>
    </dgm:pt>
    <dgm:pt modelId="{E00E439E-EE71-4D3C-A1A5-F35A84BC90C5}">
      <dgm:prSet phldrT="[Text]" custT="1"/>
      <dgm:spPr>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gm:spPr>
      <dgm:t>
        <a:bodyPr/>
        <a:lstStyle/>
        <a:p>
          <a:r>
            <a:rPr lang="en-US" sz="1200">
              <a:ln>
                <a:noFill/>
              </a:ln>
              <a:solidFill>
                <a:sysClr val="window" lastClr="FFFFFF"/>
              </a:solidFill>
              <a:latin typeface="+mj-lt"/>
              <a:ea typeface="+mn-ea"/>
              <a:cs typeface="+mn-cs"/>
            </a:rPr>
            <a:t>Development of qualification by Standards Developers</a:t>
          </a:r>
        </a:p>
      </dgm:t>
    </dgm:pt>
    <dgm:pt modelId="{1841A3A3-E975-4352-B3C0-0D02FF1B3D86}" type="parTrans" cxnId="{184C4243-29BC-4752-99EE-A1E31ADB2C7B}">
      <dgm:prSet/>
      <dgm:spPr/>
      <dgm:t>
        <a:bodyPr/>
        <a:lstStyle/>
        <a:p>
          <a:endParaRPr lang="en-US">
            <a:ln>
              <a:noFill/>
            </a:ln>
          </a:endParaRPr>
        </a:p>
      </dgm:t>
    </dgm:pt>
    <dgm:pt modelId="{B101C694-7C00-4CA4-9732-6026FD7AB7B7}" type="sibTrans" cxnId="{184C4243-29BC-4752-99EE-A1E31ADB2C7B}">
      <dgm:prSet/>
      <dgm:spPr>
        <a:solidFill>
          <a:srgbClr val="70AD47">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gm:spPr>
      <dgm:t>
        <a:bodyPr/>
        <a:lstStyle/>
        <a:p>
          <a:endParaRPr lang="en-US" sz="2800">
            <a:ln>
              <a:noFill/>
            </a:ln>
            <a:latin typeface="+mj-lt"/>
          </a:endParaRPr>
        </a:p>
      </dgm:t>
    </dgm:pt>
    <dgm:pt modelId="{378B7FBD-23F2-4BD5-ACBD-7A79B136241D}">
      <dgm:prSet phldrT="[Text]" custT="1"/>
      <dgm:spPr>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gm:spPr>
      <dgm:t>
        <a:bodyPr/>
        <a:lstStyle/>
        <a:p>
          <a:r>
            <a:rPr lang="en-US" sz="1200">
              <a:ln>
                <a:noFill/>
              </a:ln>
              <a:solidFill>
                <a:sysClr val="window" lastClr="FFFFFF"/>
              </a:solidFill>
              <a:latin typeface="+mj-lt"/>
              <a:ea typeface="+mn-ea"/>
              <a:cs typeface="+mn-cs"/>
            </a:rPr>
            <a:t>Verification of 1st draft of qualification by SQA</a:t>
          </a:r>
        </a:p>
      </dgm:t>
    </dgm:pt>
    <dgm:pt modelId="{B2DE7183-7A07-4AA6-8971-F822936E2E2A}" type="parTrans" cxnId="{D30F0546-4F95-4DC8-8F26-E319DEDFE40A}">
      <dgm:prSet/>
      <dgm:spPr/>
      <dgm:t>
        <a:bodyPr/>
        <a:lstStyle/>
        <a:p>
          <a:endParaRPr lang="en-US">
            <a:ln>
              <a:noFill/>
            </a:ln>
          </a:endParaRPr>
        </a:p>
      </dgm:t>
    </dgm:pt>
    <dgm:pt modelId="{15F66860-7695-46C9-8906-90D81551FFA5}" type="sibTrans" cxnId="{D30F0546-4F95-4DC8-8F26-E319DEDFE40A}">
      <dgm:prSet/>
      <dgm:spPr>
        <a:solidFill>
          <a:srgbClr val="ED7D31">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gm:spPr>
      <dgm:t>
        <a:bodyPr/>
        <a:lstStyle/>
        <a:p>
          <a:endParaRPr lang="en-US" sz="2800">
            <a:ln>
              <a:noFill/>
            </a:ln>
            <a:latin typeface="+mj-lt"/>
          </a:endParaRPr>
        </a:p>
      </dgm:t>
    </dgm:pt>
    <dgm:pt modelId="{A98969F4-6D26-45FB-905F-35526BC3452F}">
      <dgm:prSet phldrT="[Text]" custT="1"/>
      <dgm:spPr>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gm:spPr>
      <dgm:t>
        <a:bodyPr/>
        <a:lstStyle/>
        <a:p>
          <a:r>
            <a:rPr lang="en-US" sz="1200" b="1" dirty="0">
              <a:ln>
                <a:noFill/>
              </a:ln>
              <a:solidFill>
                <a:sysClr val="window" lastClr="FFFFFF"/>
              </a:solidFill>
              <a:highlight>
                <a:srgbClr val="FF0000"/>
              </a:highlight>
              <a:latin typeface="+mj-lt"/>
              <a:ea typeface="+mn-ea"/>
              <a:cs typeface="+mn-cs"/>
            </a:rPr>
            <a:t>Evaluation</a:t>
          </a:r>
          <a:r>
            <a:rPr lang="en-US" sz="1200" dirty="0">
              <a:ln>
                <a:noFill/>
              </a:ln>
              <a:solidFill>
                <a:sysClr val="window" lastClr="FFFFFF"/>
              </a:solidFill>
              <a:latin typeface="+mj-lt"/>
              <a:ea typeface="+mn-ea"/>
              <a:cs typeface="+mn-cs"/>
            </a:rPr>
            <a:t> of final draft by Standards Evaluators</a:t>
          </a:r>
        </a:p>
      </dgm:t>
    </dgm:pt>
    <dgm:pt modelId="{EBA65811-112B-4408-8A41-A0844B3C0999}" type="parTrans" cxnId="{2DE92394-BB31-421A-A595-7F5B34C4C3C3}">
      <dgm:prSet/>
      <dgm:spPr/>
      <dgm:t>
        <a:bodyPr/>
        <a:lstStyle/>
        <a:p>
          <a:endParaRPr lang="en-US">
            <a:ln>
              <a:noFill/>
            </a:ln>
          </a:endParaRPr>
        </a:p>
      </dgm:t>
    </dgm:pt>
    <dgm:pt modelId="{0A946D29-DE8C-47DB-9139-F0EB179EE6F0}" type="sibTrans" cxnId="{2DE92394-BB31-421A-A595-7F5B34C4C3C3}">
      <dgm:prSet/>
      <dgm:spPr>
        <a:solidFill>
          <a:srgbClr val="A5A5A5">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gm:spPr>
      <dgm:t>
        <a:bodyPr/>
        <a:lstStyle/>
        <a:p>
          <a:endParaRPr lang="en-US" sz="2800">
            <a:ln>
              <a:noFill/>
            </a:ln>
            <a:latin typeface="+mj-lt"/>
          </a:endParaRPr>
        </a:p>
      </dgm:t>
    </dgm:pt>
    <dgm:pt modelId="{AE87B961-ACD5-4643-B24D-A23E1509BA9C}">
      <dgm:prSet phldrT="[Text]" custT="1"/>
      <dgm:spPr>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gm:spPr>
      <dgm:t>
        <a:bodyPr/>
        <a:lstStyle/>
        <a:p>
          <a:r>
            <a:rPr lang="en-US" sz="1200" dirty="0">
              <a:ln>
                <a:noFill/>
              </a:ln>
              <a:solidFill>
                <a:sysClr val="windowText" lastClr="000000"/>
              </a:solidFill>
              <a:latin typeface="+mj-lt"/>
              <a:ea typeface="+mn-ea"/>
              <a:cs typeface="+mn-cs"/>
            </a:rPr>
            <a:t>Endorsement of qualification by professional council/industry</a:t>
          </a:r>
        </a:p>
      </dgm:t>
    </dgm:pt>
    <dgm:pt modelId="{7842514E-2284-457B-8F4E-0502E4CD4302}" type="parTrans" cxnId="{B818B056-E06D-413F-8A86-EDAC79EA4FEA}">
      <dgm:prSet/>
      <dgm:spPr/>
      <dgm:t>
        <a:bodyPr/>
        <a:lstStyle/>
        <a:p>
          <a:endParaRPr lang="en-US">
            <a:ln>
              <a:noFill/>
            </a:ln>
          </a:endParaRPr>
        </a:p>
      </dgm:t>
    </dgm:pt>
    <dgm:pt modelId="{31E6D1E2-E1C6-4343-A316-5979F08FABE8}" type="sibTrans" cxnId="{B818B056-E06D-413F-8A86-EDAC79EA4FEA}">
      <dgm:prSet/>
      <dgm:spPr>
        <a:solidFill>
          <a:srgbClr val="FFC000">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gm:spPr>
      <dgm:t>
        <a:bodyPr/>
        <a:lstStyle/>
        <a:p>
          <a:endParaRPr lang="en-US" sz="2800">
            <a:ln>
              <a:noFill/>
            </a:ln>
            <a:latin typeface="+mj-lt"/>
          </a:endParaRPr>
        </a:p>
      </dgm:t>
    </dgm:pt>
    <dgm:pt modelId="{E5EA460D-FE6E-4A5D-9AF2-70DEB933F211}">
      <dgm:prSet phldrT="[Text]" custT="1"/>
      <dgm:spPr>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gm:spPr>
      <dgm:t>
        <a:bodyPr/>
        <a:lstStyle/>
        <a:p>
          <a:r>
            <a:rPr lang="en-US" sz="1200" b="1" dirty="0">
              <a:ln>
                <a:noFill/>
              </a:ln>
              <a:solidFill>
                <a:sysClr val="window" lastClr="FFFFFF"/>
              </a:solidFill>
              <a:highlight>
                <a:srgbClr val="FF0000"/>
              </a:highlight>
              <a:latin typeface="+mj-lt"/>
              <a:ea typeface="+mn-ea"/>
              <a:cs typeface="+mn-cs"/>
            </a:rPr>
            <a:t>Approval</a:t>
          </a:r>
          <a:r>
            <a:rPr lang="en-US" sz="1200" dirty="0">
              <a:ln>
                <a:noFill/>
              </a:ln>
              <a:solidFill>
                <a:sysClr val="window" lastClr="FFFFFF"/>
              </a:solidFill>
              <a:latin typeface="+mj-lt"/>
              <a:ea typeface="+mn-ea"/>
              <a:cs typeface="+mn-cs"/>
            </a:rPr>
            <a:t> of qualification by </a:t>
          </a:r>
          <a:r>
            <a:rPr lang="en-US" sz="1200" dirty="0" err="1">
              <a:ln>
                <a:noFill/>
              </a:ln>
              <a:solidFill>
                <a:sysClr val="window" lastClr="FFFFFF"/>
              </a:solidFill>
              <a:latin typeface="+mj-lt"/>
              <a:ea typeface="+mn-ea"/>
              <a:cs typeface="+mn-cs"/>
            </a:rPr>
            <a:t>ExCo</a:t>
          </a:r>
          <a:r>
            <a:rPr lang="en-US" sz="1200" dirty="0">
              <a:ln>
                <a:noFill/>
              </a:ln>
              <a:solidFill>
                <a:sysClr val="window" lastClr="FFFFFF"/>
              </a:solidFill>
              <a:latin typeface="+mj-lt"/>
              <a:ea typeface="+mn-ea"/>
              <a:cs typeface="+mn-cs"/>
            </a:rPr>
            <a:t> and </a:t>
          </a:r>
          <a:r>
            <a:rPr lang="en-US" sz="1200" b="1" dirty="0">
              <a:ln>
                <a:noFill/>
              </a:ln>
              <a:solidFill>
                <a:sysClr val="window" lastClr="FFFFFF"/>
              </a:solidFill>
              <a:highlight>
                <a:srgbClr val="FF0000"/>
              </a:highlight>
              <a:latin typeface="+mj-lt"/>
              <a:ea typeface="+mn-ea"/>
              <a:cs typeface="+mn-cs"/>
            </a:rPr>
            <a:t>registration</a:t>
          </a:r>
          <a:r>
            <a:rPr lang="en-US" sz="1200" dirty="0">
              <a:ln>
                <a:noFill/>
              </a:ln>
              <a:solidFill>
                <a:sysClr val="window" lastClr="FFFFFF"/>
              </a:solidFill>
              <a:latin typeface="+mj-lt"/>
              <a:ea typeface="+mn-ea"/>
              <a:cs typeface="+mn-cs"/>
            </a:rPr>
            <a:t> on NQF</a:t>
          </a:r>
        </a:p>
      </dgm:t>
    </dgm:pt>
    <dgm:pt modelId="{37D2090D-B73C-4F2E-9F85-C5A10019D70C}" type="parTrans" cxnId="{A8945855-26D8-495D-B5CF-1506700B6CEC}">
      <dgm:prSet/>
      <dgm:spPr/>
      <dgm:t>
        <a:bodyPr/>
        <a:lstStyle/>
        <a:p>
          <a:endParaRPr lang="en-US">
            <a:ln>
              <a:noFill/>
            </a:ln>
          </a:endParaRPr>
        </a:p>
      </dgm:t>
    </dgm:pt>
    <dgm:pt modelId="{0ABD4651-880D-4EEF-A10C-D39F85821694}" type="sibTrans" cxnId="{A8945855-26D8-495D-B5CF-1506700B6CEC}">
      <dgm:prSet/>
      <dgm:spPr/>
      <dgm:t>
        <a:bodyPr/>
        <a:lstStyle/>
        <a:p>
          <a:endParaRPr lang="en-US">
            <a:ln>
              <a:noFill/>
            </a:ln>
          </a:endParaRPr>
        </a:p>
      </dgm:t>
    </dgm:pt>
    <dgm:pt modelId="{D6F66A69-18DB-4571-A301-DB4ABA2461E1}" type="pres">
      <dgm:prSet presAssocID="{40B9C42C-9EB2-4A5B-99A9-A177D157B250}" presName="diagram" presStyleCnt="0">
        <dgm:presLayoutVars>
          <dgm:dir/>
          <dgm:resizeHandles/>
        </dgm:presLayoutVars>
      </dgm:prSet>
      <dgm:spPr/>
    </dgm:pt>
    <dgm:pt modelId="{88807FDE-D386-4B26-9560-16DBD841222C}" type="pres">
      <dgm:prSet presAssocID="{61F80576-6638-4D25-B435-B3C433378D24}" presName="firstNode" presStyleLbl="node1" presStyleIdx="0" presStyleCnt="9">
        <dgm:presLayoutVars>
          <dgm:bulletEnabled val="1"/>
        </dgm:presLayoutVars>
      </dgm:prSet>
      <dgm:spPr>
        <a:xfrm>
          <a:off x="447672" y="969"/>
          <a:ext cx="1170793" cy="1170793"/>
        </a:xfrm>
        <a:prstGeom prst="ellipse">
          <a:avLst/>
        </a:prstGeom>
      </dgm:spPr>
    </dgm:pt>
    <dgm:pt modelId="{A1063D10-2EBA-4324-9DA0-9B0A5CC7206D}" type="pres">
      <dgm:prSet presAssocID="{381D9144-CCB6-4B5A-9700-1F1776E736E6}" presName="sibTrans" presStyleLbl="sibTrans2D1" presStyleIdx="0" presStyleCnt="8"/>
      <dgm:spPr>
        <a:xfrm rot="10800000">
          <a:off x="828180" y="1340784"/>
          <a:ext cx="409777" cy="247263"/>
        </a:xfrm>
        <a:prstGeom prst="triangle">
          <a:avLst/>
        </a:prstGeom>
      </dgm:spPr>
    </dgm:pt>
    <dgm:pt modelId="{D5DB28E0-24DC-437F-8BFC-1CE5F793107C}" type="pres">
      <dgm:prSet presAssocID="{D961DE9B-AECD-4647-AA0E-619C2E3E6006}" presName="middleNode" presStyleCnt="0"/>
      <dgm:spPr/>
    </dgm:pt>
    <dgm:pt modelId="{4984CA9A-81CE-4402-A7D4-A5C6271F110E}" type="pres">
      <dgm:prSet presAssocID="{D961DE9B-AECD-4647-AA0E-619C2E3E6006}" presName="padding" presStyleLbl="node1" presStyleIdx="0" presStyleCnt="9"/>
      <dgm:spPr/>
    </dgm:pt>
    <dgm:pt modelId="{52EDFDEC-27A9-4824-8596-8A9FDA7FB1AB}" type="pres">
      <dgm:prSet presAssocID="{D961DE9B-AECD-4647-AA0E-619C2E3E6006}" presName="shape" presStyleLbl="node1" presStyleIdx="1" presStyleCnt="9" custScaleX="140368" custScaleY="108555">
        <dgm:presLayoutVars>
          <dgm:bulletEnabled val="1"/>
        </dgm:presLayoutVars>
      </dgm:prSet>
      <dgm:spPr>
        <a:xfrm>
          <a:off x="484989" y="1743073"/>
          <a:ext cx="1096160" cy="847727"/>
        </a:xfrm>
        <a:prstGeom prst="ellipse">
          <a:avLst/>
        </a:prstGeom>
      </dgm:spPr>
    </dgm:pt>
    <dgm:pt modelId="{105FD507-8154-4075-A584-29A65E93457C}" type="pres">
      <dgm:prSet presAssocID="{506BC56E-E975-424F-8AA1-0B4EA3765A71}" presName="sibTrans" presStyleLbl="sibTrans2D1" presStyleIdx="1" presStyleCnt="8"/>
      <dgm:spPr>
        <a:xfrm rot="10800000">
          <a:off x="828180" y="2778967"/>
          <a:ext cx="409777" cy="247263"/>
        </a:xfrm>
        <a:prstGeom prst="triangle">
          <a:avLst/>
        </a:prstGeom>
      </dgm:spPr>
    </dgm:pt>
    <dgm:pt modelId="{A204C9D5-6E63-48E4-8F17-C7A10F7748CD}" type="pres">
      <dgm:prSet presAssocID="{3327FC2C-0115-4970-881E-E4CC178A8EA4}" presName="middleNode" presStyleCnt="0"/>
      <dgm:spPr/>
    </dgm:pt>
    <dgm:pt modelId="{8BDDE53A-EB97-434D-8849-012928006ED8}" type="pres">
      <dgm:prSet presAssocID="{3327FC2C-0115-4970-881E-E4CC178A8EA4}" presName="padding" presStyleLbl="node1" presStyleIdx="1" presStyleCnt="9"/>
      <dgm:spPr/>
    </dgm:pt>
    <dgm:pt modelId="{62615E1E-135B-4C6B-8764-803B61E65AE2}" type="pres">
      <dgm:prSet presAssocID="{3327FC2C-0115-4970-881E-E4CC178A8EA4}" presName="shape" presStyleLbl="node1" presStyleIdx="2" presStyleCnt="9" custScaleX="147686" custScaleY="140119">
        <dgm:presLayoutVars>
          <dgm:bulletEnabled val="1"/>
        </dgm:presLayoutVars>
      </dgm:prSet>
      <dgm:spPr>
        <a:xfrm>
          <a:off x="456415" y="3200400"/>
          <a:ext cx="1153308" cy="1094216"/>
        </a:xfrm>
        <a:prstGeom prst="ellipse">
          <a:avLst/>
        </a:prstGeom>
      </dgm:spPr>
    </dgm:pt>
    <dgm:pt modelId="{C3347285-D92B-4014-8E6A-F780014BB638}" type="pres">
      <dgm:prSet presAssocID="{F3AD5B7F-C91B-4290-9398-0887582268EC}" presName="sibTrans" presStyleLbl="sibTrans2D1" presStyleIdx="2" presStyleCnt="8"/>
      <dgm:spPr>
        <a:xfrm rot="5400000">
          <a:off x="1746806" y="3623877"/>
          <a:ext cx="409777" cy="247263"/>
        </a:xfrm>
        <a:prstGeom prst="triangle">
          <a:avLst/>
        </a:prstGeom>
      </dgm:spPr>
    </dgm:pt>
    <dgm:pt modelId="{B3BD4257-DBA3-475D-8439-1FBA157DB463}" type="pres">
      <dgm:prSet presAssocID="{0E426C7E-8AFF-4A58-B166-ED1DB52011D7}" presName="middleNode" presStyleCnt="0"/>
      <dgm:spPr/>
    </dgm:pt>
    <dgm:pt modelId="{6F8BFF0A-9833-49A9-9D9F-B21339C58B84}" type="pres">
      <dgm:prSet presAssocID="{0E426C7E-8AFF-4A58-B166-ED1DB52011D7}" presName="padding" presStyleLbl="node1" presStyleIdx="2" presStyleCnt="9"/>
      <dgm:spPr/>
    </dgm:pt>
    <dgm:pt modelId="{33E9FE1F-8947-4789-9399-5E375B2ECA4D}" type="pres">
      <dgm:prSet presAssocID="{0E426C7E-8AFF-4A58-B166-ED1DB52011D7}" presName="shape" presStyleLbl="node1" presStyleIdx="3" presStyleCnt="9" custScaleX="130510" custScaleY="123043">
        <dgm:presLayoutVars>
          <dgm:bulletEnabled val="1"/>
        </dgm:presLayoutVars>
      </dgm:prSet>
      <dgm:spPr>
        <a:xfrm>
          <a:off x="2279671" y="3267075"/>
          <a:ext cx="1019177" cy="960866"/>
        </a:xfrm>
        <a:prstGeom prst="ellipse">
          <a:avLst/>
        </a:prstGeom>
      </dgm:spPr>
    </dgm:pt>
    <dgm:pt modelId="{1B79C04D-157C-403D-96FC-EF7AF2A49EF7}" type="pres">
      <dgm:prSet presAssocID="{4A8DF661-5CC5-4EE4-AE3F-111B5EFE2659}" presName="sibTrans" presStyleLbl="sibTrans2D1" presStyleIdx="3" presStyleCnt="8"/>
      <dgm:spPr>
        <a:xfrm>
          <a:off x="2584371" y="2817357"/>
          <a:ext cx="409777" cy="247263"/>
        </a:xfrm>
        <a:prstGeom prst="triangle">
          <a:avLst/>
        </a:prstGeom>
      </dgm:spPr>
    </dgm:pt>
    <dgm:pt modelId="{012EEE71-346D-4B13-BB03-0B614A2A86D8}" type="pres">
      <dgm:prSet presAssocID="{E00E439E-EE71-4D3C-A1A5-F35A84BC90C5}" presName="middleNode" presStyleCnt="0"/>
      <dgm:spPr/>
    </dgm:pt>
    <dgm:pt modelId="{18D40BA1-5457-4FF6-B198-4FC31E30A02D}" type="pres">
      <dgm:prSet presAssocID="{E00E439E-EE71-4D3C-A1A5-F35A84BC90C5}" presName="padding" presStyleLbl="node1" presStyleIdx="3" presStyleCnt="9"/>
      <dgm:spPr/>
    </dgm:pt>
    <dgm:pt modelId="{016E8DD5-5F18-4FB6-ADDF-1771369FC33B}" type="pres">
      <dgm:prSet presAssocID="{E00E439E-EE71-4D3C-A1A5-F35A84BC90C5}" presName="shape" presStyleLbl="node1" presStyleIdx="4" presStyleCnt="9" custScaleX="142707" custScaleY="118312">
        <dgm:presLayoutVars>
          <dgm:bulletEnabled val="1"/>
        </dgm:presLayoutVars>
      </dgm:prSet>
      <dgm:spPr>
        <a:xfrm>
          <a:off x="2232046" y="1704976"/>
          <a:ext cx="1114426" cy="923921"/>
        </a:xfrm>
        <a:prstGeom prst="ellipse">
          <a:avLst/>
        </a:prstGeom>
      </dgm:spPr>
    </dgm:pt>
    <dgm:pt modelId="{67638933-00A8-4D34-A54E-B4657A096FF7}" type="pres">
      <dgm:prSet presAssocID="{B101C694-7C00-4CA4-9732-6026FD7AB7B7}" presName="sibTrans" presStyleLbl="sibTrans2D1" presStyleIdx="4" presStyleCnt="8"/>
      <dgm:spPr>
        <a:xfrm>
          <a:off x="2584371" y="1251074"/>
          <a:ext cx="409777" cy="247263"/>
        </a:xfrm>
        <a:prstGeom prst="triangle">
          <a:avLst/>
        </a:prstGeom>
      </dgm:spPr>
    </dgm:pt>
    <dgm:pt modelId="{807F5391-C659-422D-B452-BE75CA006ED5}" type="pres">
      <dgm:prSet presAssocID="{378B7FBD-23F2-4BD5-ACBD-7A79B136241D}" presName="middleNode" presStyleCnt="0"/>
      <dgm:spPr/>
    </dgm:pt>
    <dgm:pt modelId="{9E597E63-6CA9-48BA-A8BE-11FACCB809CF}" type="pres">
      <dgm:prSet presAssocID="{378B7FBD-23F2-4BD5-ACBD-7A79B136241D}" presName="padding" presStyleLbl="node1" presStyleIdx="4" presStyleCnt="9"/>
      <dgm:spPr/>
    </dgm:pt>
    <dgm:pt modelId="{5BC00222-FF6A-4814-BEE5-C2CF56B6698B}" type="pres">
      <dgm:prSet presAssocID="{378B7FBD-23F2-4BD5-ACBD-7A79B136241D}" presName="shape" presStyleLbl="node1" presStyleIdx="5" presStyleCnt="9" custScaleX="134637" custScaleY="120900">
        <dgm:presLayoutVars>
          <dgm:bulletEnabled val="1"/>
        </dgm:presLayoutVars>
      </dgm:prSet>
      <dgm:spPr>
        <a:xfrm>
          <a:off x="2263556" y="114300"/>
          <a:ext cx="1051406" cy="944131"/>
        </a:xfrm>
        <a:prstGeom prst="ellipse">
          <a:avLst/>
        </a:prstGeom>
      </dgm:spPr>
    </dgm:pt>
    <dgm:pt modelId="{CCD030A0-A6E8-4F79-8B73-2A3B09795A4B}" type="pres">
      <dgm:prSet presAssocID="{15F66860-7695-46C9-8906-90D81551FFA5}" presName="sibTrans" presStyleLbl="sibTrans2D1" presStyleIdx="5" presStyleCnt="8"/>
      <dgm:spPr>
        <a:xfrm rot="5400000">
          <a:off x="3541098" y="462734"/>
          <a:ext cx="409777" cy="247263"/>
        </a:xfrm>
        <a:prstGeom prst="triangle">
          <a:avLst/>
        </a:prstGeom>
      </dgm:spPr>
    </dgm:pt>
    <dgm:pt modelId="{06CE5ABC-0E05-44B2-A312-35EE2260EDF8}" type="pres">
      <dgm:prSet presAssocID="{A98969F4-6D26-45FB-905F-35526BC3452F}" presName="middleNode" presStyleCnt="0"/>
      <dgm:spPr/>
    </dgm:pt>
    <dgm:pt modelId="{D589E13E-EDE0-472E-960B-B01E03D1ED75}" type="pres">
      <dgm:prSet presAssocID="{A98969F4-6D26-45FB-905F-35526BC3452F}" presName="padding" presStyleLbl="node1" presStyleIdx="5" presStyleCnt="9"/>
      <dgm:spPr/>
    </dgm:pt>
    <dgm:pt modelId="{A18779AD-AEFA-4E61-9A97-D18D86EE1F03}" type="pres">
      <dgm:prSet presAssocID="{A98969F4-6D26-45FB-905F-35526BC3452F}" presName="shape" presStyleLbl="node1" presStyleIdx="6" presStyleCnt="9" custScaleX="136157" custScaleY="113582">
        <dgm:presLayoutVars>
          <dgm:bulletEnabled val="1"/>
        </dgm:presLayoutVars>
      </dgm:prSet>
      <dgm:spPr>
        <a:xfrm>
          <a:off x="4163014" y="142874"/>
          <a:ext cx="1063276" cy="886983"/>
        </a:xfrm>
        <a:prstGeom prst="ellipse">
          <a:avLst/>
        </a:prstGeom>
      </dgm:spPr>
    </dgm:pt>
    <dgm:pt modelId="{5B508E54-E2C2-4DF3-801A-6DFC8A111AE8}" type="pres">
      <dgm:prSet presAssocID="{0A946D29-DE8C-47DB-9139-F0EB179EE6F0}" presName="sibTrans" presStyleLbl="sibTrans2D1" presStyleIdx="6" presStyleCnt="8"/>
      <dgm:spPr>
        <a:xfrm rot="10800000">
          <a:off x="4489764" y="1217444"/>
          <a:ext cx="409777" cy="247263"/>
        </a:xfrm>
        <a:prstGeom prst="triangle">
          <a:avLst/>
        </a:prstGeom>
      </dgm:spPr>
    </dgm:pt>
    <dgm:pt modelId="{81BA35FA-AAC1-4202-B9BC-951A28FA145F}" type="pres">
      <dgm:prSet presAssocID="{AE87B961-ACD5-4643-B24D-A23E1509BA9C}" presName="middleNode" presStyleCnt="0"/>
      <dgm:spPr/>
    </dgm:pt>
    <dgm:pt modelId="{E2ABF15C-E130-4182-BB92-7E81B38585BB}" type="pres">
      <dgm:prSet presAssocID="{AE87B961-ACD5-4643-B24D-A23E1509BA9C}" presName="padding" presStyleLbl="node1" presStyleIdx="6" presStyleCnt="9"/>
      <dgm:spPr/>
    </dgm:pt>
    <dgm:pt modelId="{F0AE7CD0-FC27-4FE2-9AA2-F1E0A1E035A7}" type="pres">
      <dgm:prSet presAssocID="{AE87B961-ACD5-4643-B24D-A23E1509BA9C}" presName="shape" presStyleLbl="node1" presStyleIdx="7" presStyleCnt="9" custScaleX="188137" custScaleY="135389">
        <dgm:presLayoutVars>
          <dgm:bulletEnabled val="1"/>
        </dgm:presLayoutVars>
      </dgm:prSet>
      <dgm:spPr>
        <a:xfrm>
          <a:off x="3960053" y="1638298"/>
          <a:ext cx="1469198" cy="1057278"/>
        </a:xfrm>
        <a:prstGeom prst="ellipse">
          <a:avLst/>
        </a:prstGeom>
      </dgm:spPr>
    </dgm:pt>
    <dgm:pt modelId="{3C936907-B28A-4A22-9736-C651505EA0DF}" type="pres">
      <dgm:prSet presAssocID="{31E6D1E2-E1C6-4343-A316-5979F08FABE8}" presName="sibTrans" presStyleLbl="sibTrans2D1" presStyleIdx="7" presStyleCnt="8"/>
      <dgm:spPr>
        <a:xfrm rot="10800000">
          <a:off x="4489764" y="2812210"/>
          <a:ext cx="409777" cy="247263"/>
        </a:xfrm>
        <a:prstGeom prst="triangle">
          <a:avLst/>
        </a:prstGeom>
      </dgm:spPr>
    </dgm:pt>
    <dgm:pt modelId="{77279CCA-353A-4476-B203-50AF71F84999}" type="pres">
      <dgm:prSet presAssocID="{E5EA460D-FE6E-4A5D-9AF2-70DEB933F211}" presName="lastNode" presStyleLbl="node1" presStyleIdx="8" presStyleCnt="9">
        <dgm:presLayoutVars>
          <dgm:bulletEnabled val="1"/>
        </dgm:presLayoutVars>
      </dgm:prSet>
      <dgm:spPr>
        <a:xfrm>
          <a:off x="4109256" y="3162112"/>
          <a:ext cx="1170793" cy="1170793"/>
        </a:xfrm>
        <a:prstGeom prst="ellipse">
          <a:avLst/>
        </a:prstGeom>
      </dgm:spPr>
    </dgm:pt>
  </dgm:ptLst>
  <dgm:cxnLst>
    <dgm:cxn modelId="{CC815708-11D3-49C7-B3E9-95768F627944}" type="presOf" srcId="{61F80576-6638-4D25-B435-B3C433378D24}" destId="{88807FDE-D386-4B26-9560-16DBD841222C}" srcOrd="0" destOrd="0" presId="urn:microsoft.com/office/officeart/2005/8/layout/bProcess2"/>
    <dgm:cxn modelId="{006FB815-734B-4750-818C-3308975D981A}" type="presOf" srcId="{D961DE9B-AECD-4647-AA0E-619C2E3E6006}" destId="{52EDFDEC-27A9-4824-8596-8A9FDA7FB1AB}" srcOrd="0" destOrd="0" presId="urn:microsoft.com/office/officeart/2005/8/layout/bProcess2"/>
    <dgm:cxn modelId="{73F46016-94BE-485C-B23E-E7E0B29192F5}" type="presOf" srcId="{E00E439E-EE71-4D3C-A1A5-F35A84BC90C5}" destId="{016E8DD5-5F18-4FB6-ADDF-1771369FC33B}" srcOrd="0" destOrd="0" presId="urn:microsoft.com/office/officeart/2005/8/layout/bProcess2"/>
    <dgm:cxn modelId="{BF21E81C-1560-4BE8-BAAE-4FD25187A056}" type="presOf" srcId="{506BC56E-E975-424F-8AA1-0B4EA3765A71}" destId="{105FD507-8154-4075-A584-29A65E93457C}" srcOrd="0" destOrd="0" presId="urn:microsoft.com/office/officeart/2005/8/layout/bProcess2"/>
    <dgm:cxn modelId="{AE87DA28-189D-40B4-96A1-82BE42CED148}" type="presOf" srcId="{F3AD5B7F-C91B-4290-9398-0887582268EC}" destId="{C3347285-D92B-4014-8E6A-F780014BB638}" srcOrd="0" destOrd="0" presId="urn:microsoft.com/office/officeart/2005/8/layout/bProcess2"/>
    <dgm:cxn modelId="{1027CF2F-1E0B-4EF1-A4FA-CE23CBA9B498}" type="presOf" srcId="{31E6D1E2-E1C6-4343-A316-5979F08FABE8}" destId="{3C936907-B28A-4A22-9736-C651505EA0DF}" srcOrd="0" destOrd="0" presId="urn:microsoft.com/office/officeart/2005/8/layout/bProcess2"/>
    <dgm:cxn modelId="{3C870233-4066-460F-997B-0B734BD152A8}" type="presOf" srcId="{E5EA460D-FE6E-4A5D-9AF2-70DEB933F211}" destId="{77279CCA-353A-4476-B203-50AF71F84999}" srcOrd="0" destOrd="0" presId="urn:microsoft.com/office/officeart/2005/8/layout/bProcess2"/>
    <dgm:cxn modelId="{1D1A595E-0338-412B-96F8-76B5C303FE05}" type="presOf" srcId="{3327FC2C-0115-4970-881E-E4CC178A8EA4}" destId="{62615E1E-135B-4C6B-8764-803B61E65AE2}" srcOrd="0" destOrd="0" presId="urn:microsoft.com/office/officeart/2005/8/layout/bProcess2"/>
    <dgm:cxn modelId="{184C4243-29BC-4752-99EE-A1E31ADB2C7B}" srcId="{40B9C42C-9EB2-4A5B-99A9-A177D157B250}" destId="{E00E439E-EE71-4D3C-A1A5-F35A84BC90C5}" srcOrd="4" destOrd="0" parTransId="{1841A3A3-E975-4352-B3C0-0D02FF1B3D86}" sibTransId="{B101C694-7C00-4CA4-9732-6026FD7AB7B7}"/>
    <dgm:cxn modelId="{375A7B64-259B-4C7B-A5B6-F893F56BF073}" type="presOf" srcId="{15F66860-7695-46C9-8906-90D81551FFA5}" destId="{CCD030A0-A6E8-4F79-8B73-2A3B09795A4B}" srcOrd="0" destOrd="0" presId="urn:microsoft.com/office/officeart/2005/8/layout/bProcess2"/>
    <dgm:cxn modelId="{D30F0546-4F95-4DC8-8F26-E319DEDFE40A}" srcId="{40B9C42C-9EB2-4A5B-99A9-A177D157B250}" destId="{378B7FBD-23F2-4BD5-ACBD-7A79B136241D}" srcOrd="5" destOrd="0" parTransId="{B2DE7183-7A07-4AA6-8971-F822936E2E2A}" sibTransId="{15F66860-7695-46C9-8906-90D81551FFA5}"/>
    <dgm:cxn modelId="{47AAB847-4AA0-4AD8-ACD5-144F9AD2CD26}" type="presOf" srcId="{A98969F4-6D26-45FB-905F-35526BC3452F}" destId="{A18779AD-AEFA-4E61-9A97-D18D86EE1F03}" srcOrd="0" destOrd="0" presId="urn:microsoft.com/office/officeart/2005/8/layout/bProcess2"/>
    <dgm:cxn modelId="{A8945855-26D8-495D-B5CF-1506700B6CEC}" srcId="{40B9C42C-9EB2-4A5B-99A9-A177D157B250}" destId="{E5EA460D-FE6E-4A5D-9AF2-70DEB933F211}" srcOrd="8" destOrd="0" parTransId="{37D2090D-B73C-4F2E-9F85-C5A10019D70C}" sibTransId="{0ABD4651-880D-4EEF-A10C-D39F85821694}"/>
    <dgm:cxn modelId="{B818B056-E06D-413F-8A86-EDAC79EA4FEA}" srcId="{40B9C42C-9EB2-4A5B-99A9-A177D157B250}" destId="{AE87B961-ACD5-4643-B24D-A23E1509BA9C}" srcOrd="7" destOrd="0" parTransId="{7842514E-2284-457B-8F4E-0502E4CD4302}" sibTransId="{31E6D1E2-E1C6-4343-A316-5979F08FABE8}"/>
    <dgm:cxn modelId="{2D8E5158-2C33-4CFD-8F88-4E6F911BB273}" type="presOf" srcId="{4A8DF661-5CC5-4EE4-AE3F-111B5EFE2659}" destId="{1B79C04D-157C-403D-96FC-EF7AF2A49EF7}" srcOrd="0" destOrd="0" presId="urn:microsoft.com/office/officeart/2005/8/layout/bProcess2"/>
    <dgm:cxn modelId="{F4737782-CEB1-41A6-86C1-81FCCE903140}" srcId="{40B9C42C-9EB2-4A5B-99A9-A177D157B250}" destId="{0E426C7E-8AFF-4A58-B166-ED1DB52011D7}" srcOrd="3" destOrd="0" parTransId="{56FF70E0-04EA-4AC3-8667-4162D988158D}" sibTransId="{4A8DF661-5CC5-4EE4-AE3F-111B5EFE2659}"/>
    <dgm:cxn modelId="{C495208A-17C4-4E33-BC18-EF44056FD7DB}" type="presOf" srcId="{378B7FBD-23F2-4BD5-ACBD-7A79B136241D}" destId="{5BC00222-FF6A-4814-BEE5-C2CF56B6698B}" srcOrd="0" destOrd="0" presId="urn:microsoft.com/office/officeart/2005/8/layout/bProcess2"/>
    <dgm:cxn modelId="{2DE92394-BB31-421A-A595-7F5B34C4C3C3}" srcId="{40B9C42C-9EB2-4A5B-99A9-A177D157B250}" destId="{A98969F4-6D26-45FB-905F-35526BC3452F}" srcOrd="6" destOrd="0" parTransId="{EBA65811-112B-4408-8A41-A0844B3C0999}" sibTransId="{0A946D29-DE8C-47DB-9139-F0EB179EE6F0}"/>
    <dgm:cxn modelId="{47FAFE95-0CBF-4AB3-8454-4F6CA978F167}" type="presOf" srcId="{0E426C7E-8AFF-4A58-B166-ED1DB52011D7}" destId="{33E9FE1F-8947-4789-9399-5E375B2ECA4D}" srcOrd="0" destOrd="0" presId="urn:microsoft.com/office/officeart/2005/8/layout/bProcess2"/>
    <dgm:cxn modelId="{E60AB9A5-BC9A-410F-B8EE-B4E42E3528D8}" srcId="{40B9C42C-9EB2-4A5B-99A9-A177D157B250}" destId="{61F80576-6638-4D25-B435-B3C433378D24}" srcOrd="0" destOrd="0" parTransId="{C19A10BC-C9B9-4C95-935A-8AFB6E8B4846}" sibTransId="{381D9144-CCB6-4B5A-9700-1F1776E736E6}"/>
    <dgm:cxn modelId="{C73B48A9-331A-47F7-A0F1-5A0B16843F8A}" srcId="{40B9C42C-9EB2-4A5B-99A9-A177D157B250}" destId="{D961DE9B-AECD-4647-AA0E-619C2E3E6006}" srcOrd="1" destOrd="0" parTransId="{DC7C7C70-A2C3-4CB0-AC47-A63BBDEA0A97}" sibTransId="{506BC56E-E975-424F-8AA1-0B4EA3765A71}"/>
    <dgm:cxn modelId="{466153C8-3993-4204-BA5C-42FDE81F2ECC}" srcId="{40B9C42C-9EB2-4A5B-99A9-A177D157B250}" destId="{3327FC2C-0115-4970-881E-E4CC178A8EA4}" srcOrd="2" destOrd="0" parTransId="{BCC5ED20-84A5-47E1-A535-A01E0D25ED72}" sibTransId="{F3AD5B7F-C91B-4290-9398-0887582268EC}"/>
    <dgm:cxn modelId="{8A0828D1-E7F8-433E-B06C-3AD607CD501C}" type="presOf" srcId="{AE87B961-ACD5-4643-B24D-A23E1509BA9C}" destId="{F0AE7CD0-FC27-4FE2-9AA2-F1E0A1E035A7}" srcOrd="0" destOrd="0" presId="urn:microsoft.com/office/officeart/2005/8/layout/bProcess2"/>
    <dgm:cxn modelId="{0EE8A0D5-0CBA-4A1C-8065-8FC763C28F39}" type="presOf" srcId="{40B9C42C-9EB2-4A5B-99A9-A177D157B250}" destId="{D6F66A69-18DB-4571-A301-DB4ABA2461E1}" srcOrd="0" destOrd="0" presId="urn:microsoft.com/office/officeart/2005/8/layout/bProcess2"/>
    <dgm:cxn modelId="{555F73DA-D571-43CB-AD74-F6A18E1480ED}" type="presOf" srcId="{381D9144-CCB6-4B5A-9700-1F1776E736E6}" destId="{A1063D10-2EBA-4324-9DA0-9B0A5CC7206D}" srcOrd="0" destOrd="0" presId="urn:microsoft.com/office/officeart/2005/8/layout/bProcess2"/>
    <dgm:cxn modelId="{06B2C9E2-8A7F-4DFD-921E-161A9D3FC4D1}" type="presOf" srcId="{B101C694-7C00-4CA4-9732-6026FD7AB7B7}" destId="{67638933-00A8-4D34-A54E-B4657A096FF7}" srcOrd="0" destOrd="0" presId="urn:microsoft.com/office/officeart/2005/8/layout/bProcess2"/>
    <dgm:cxn modelId="{8796F2E3-5CDC-4E69-BDBB-6212BDE83D63}" type="presOf" srcId="{0A946D29-DE8C-47DB-9139-F0EB179EE6F0}" destId="{5B508E54-E2C2-4DF3-801A-6DFC8A111AE8}" srcOrd="0" destOrd="0" presId="urn:microsoft.com/office/officeart/2005/8/layout/bProcess2"/>
    <dgm:cxn modelId="{B249026D-7254-4FDE-9EC4-75A679C23B51}" type="presParOf" srcId="{D6F66A69-18DB-4571-A301-DB4ABA2461E1}" destId="{88807FDE-D386-4B26-9560-16DBD841222C}" srcOrd="0" destOrd="0" presId="urn:microsoft.com/office/officeart/2005/8/layout/bProcess2"/>
    <dgm:cxn modelId="{BB8233E8-29ED-4FB5-8041-365686A8C2BB}" type="presParOf" srcId="{D6F66A69-18DB-4571-A301-DB4ABA2461E1}" destId="{A1063D10-2EBA-4324-9DA0-9B0A5CC7206D}" srcOrd="1" destOrd="0" presId="urn:microsoft.com/office/officeart/2005/8/layout/bProcess2"/>
    <dgm:cxn modelId="{0A82DD74-05C0-4EA5-8014-F226914A8502}" type="presParOf" srcId="{D6F66A69-18DB-4571-A301-DB4ABA2461E1}" destId="{D5DB28E0-24DC-437F-8BFC-1CE5F793107C}" srcOrd="2" destOrd="0" presId="urn:microsoft.com/office/officeart/2005/8/layout/bProcess2"/>
    <dgm:cxn modelId="{77DDAE55-1EC7-433F-8D78-B7E8EFD5E7F5}" type="presParOf" srcId="{D5DB28E0-24DC-437F-8BFC-1CE5F793107C}" destId="{4984CA9A-81CE-4402-A7D4-A5C6271F110E}" srcOrd="0" destOrd="0" presId="urn:microsoft.com/office/officeart/2005/8/layout/bProcess2"/>
    <dgm:cxn modelId="{D4E63E32-CFFA-48E1-8243-B4C50EDCFF5C}" type="presParOf" srcId="{D5DB28E0-24DC-437F-8BFC-1CE5F793107C}" destId="{52EDFDEC-27A9-4824-8596-8A9FDA7FB1AB}" srcOrd="1" destOrd="0" presId="urn:microsoft.com/office/officeart/2005/8/layout/bProcess2"/>
    <dgm:cxn modelId="{7E71371B-E3F8-4D4D-A477-589BDADF941E}" type="presParOf" srcId="{D6F66A69-18DB-4571-A301-DB4ABA2461E1}" destId="{105FD507-8154-4075-A584-29A65E93457C}" srcOrd="3" destOrd="0" presId="urn:microsoft.com/office/officeart/2005/8/layout/bProcess2"/>
    <dgm:cxn modelId="{B16DA55D-D5C7-4D24-8B84-68B2C0C4B267}" type="presParOf" srcId="{D6F66A69-18DB-4571-A301-DB4ABA2461E1}" destId="{A204C9D5-6E63-48E4-8F17-C7A10F7748CD}" srcOrd="4" destOrd="0" presId="urn:microsoft.com/office/officeart/2005/8/layout/bProcess2"/>
    <dgm:cxn modelId="{C9B5B596-3759-4B20-86D5-12D18AD117EC}" type="presParOf" srcId="{A204C9D5-6E63-48E4-8F17-C7A10F7748CD}" destId="{8BDDE53A-EB97-434D-8849-012928006ED8}" srcOrd="0" destOrd="0" presId="urn:microsoft.com/office/officeart/2005/8/layout/bProcess2"/>
    <dgm:cxn modelId="{7B103B43-CFAD-4EC4-AA08-6C1DE43B95A5}" type="presParOf" srcId="{A204C9D5-6E63-48E4-8F17-C7A10F7748CD}" destId="{62615E1E-135B-4C6B-8764-803B61E65AE2}" srcOrd="1" destOrd="0" presId="urn:microsoft.com/office/officeart/2005/8/layout/bProcess2"/>
    <dgm:cxn modelId="{FD44D165-6FAD-4057-9701-89FD198BC3A7}" type="presParOf" srcId="{D6F66A69-18DB-4571-A301-DB4ABA2461E1}" destId="{C3347285-D92B-4014-8E6A-F780014BB638}" srcOrd="5" destOrd="0" presId="urn:microsoft.com/office/officeart/2005/8/layout/bProcess2"/>
    <dgm:cxn modelId="{70616192-5E82-450F-8D3A-2D876600FA42}" type="presParOf" srcId="{D6F66A69-18DB-4571-A301-DB4ABA2461E1}" destId="{B3BD4257-DBA3-475D-8439-1FBA157DB463}" srcOrd="6" destOrd="0" presId="urn:microsoft.com/office/officeart/2005/8/layout/bProcess2"/>
    <dgm:cxn modelId="{3A9E17E1-BBE0-4050-9F13-D88FB49C46EB}" type="presParOf" srcId="{B3BD4257-DBA3-475D-8439-1FBA157DB463}" destId="{6F8BFF0A-9833-49A9-9D9F-B21339C58B84}" srcOrd="0" destOrd="0" presId="urn:microsoft.com/office/officeart/2005/8/layout/bProcess2"/>
    <dgm:cxn modelId="{0CEFE72D-2A6D-4E9B-A332-86AB71B13361}" type="presParOf" srcId="{B3BD4257-DBA3-475D-8439-1FBA157DB463}" destId="{33E9FE1F-8947-4789-9399-5E375B2ECA4D}" srcOrd="1" destOrd="0" presId="urn:microsoft.com/office/officeart/2005/8/layout/bProcess2"/>
    <dgm:cxn modelId="{98D7884B-C1EF-4E82-8B83-F5EA79C5F625}" type="presParOf" srcId="{D6F66A69-18DB-4571-A301-DB4ABA2461E1}" destId="{1B79C04D-157C-403D-96FC-EF7AF2A49EF7}" srcOrd="7" destOrd="0" presId="urn:microsoft.com/office/officeart/2005/8/layout/bProcess2"/>
    <dgm:cxn modelId="{F2F89E43-A974-4B73-BF4D-601A38F57A2F}" type="presParOf" srcId="{D6F66A69-18DB-4571-A301-DB4ABA2461E1}" destId="{012EEE71-346D-4B13-BB03-0B614A2A86D8}" srcOrd="8" destOrd="0" presId="urn:microsoft.com/office/officeart/2005/8/layout/bProcess2"/>
    <dgm:cxn modelId="{9413164F-FEF5-4C69-86C2-BFFEC973C8D6}" type="presParOf" srcId="{012EEE71-346D-4B13-BB03-0B614A2A86D8}" destId="{18D40BA1-5457-4FF6-B198-4FC31E30A02D}" srcOrd="0" destOrd="0" presId="urn:microsoft.com/office/officeart/2005/8/layout/bProcess2"/>
    <dgm:cxn modelId="{A8948036-B0A2-40A1-86CD-81C969BCBF4E}" type="presParOf" srcId="{012EEE71-346D-4B13-BB03-0B614A2A86D8}" destId="{016E8DD5-5F18-4FB6-ADDF-1771369FC33B}" srcOrd="1" destOrd="0" presId="urn:microsoft.com/office/officeart/2005/8/layout/bProcess2"/>
    <dgm:cxn modelId="{5D09ED5C-4494-4DEC-92D7-5058B1F901C5}" type="presParOf" srcId="{D6F66A69-18DB-4571-A301-DB4ABA2461E1}" destId="{67638933-00A8-4D34-A54E-B4657A096FF7}" srcOrd="9" destOrd="0" presId="urn:microsoft.com/office/officeart/2005/8/layout/bProcess2"/>
    <dgm:cxn modelId="{9DA06DB0-C5D0-431F-AAFF-4FB4CAEE46A3}" type="presParOf" srcId="{D6F66A69-18DB-4571-A301-DB4ABA2461E1}" destId="{807F5391-C659-422D-B452-BE75CA006ED5}" srcOrd="10" destOrd="0" presId="urn:microsoft.com/office/officeart/2005/8/layout/bProcess2"/>
    <dgm:cxn modelId="{C7AFC17B-DA1D-43D1-BD49-4D062C3C531F}" type="presParOf" srcId="{807F5391-C659-422D-B452-BE75CA006ED5}" destId="{9E597E63-6CA9-48BA-A8BE-11FACCB809CF}" srcOrd="0" destOrd="0" presId="urn:microsoft.com/office/officeart/2005/8/layout/bProcess2"/>
    <dgm:cxn modelId="{E0E10BA2-E078-4A5B-98D3-E27C2EAE5A54}" type="presParOf" srcId="{807F5391-C659-422D-B452-BE75CA006ED5}" destId="{5BC00222-FF6A-4814-BEE5-C2CF56B6698B}" srcOrd="1" destOrd="0" presId="urn:microsoft.com/office/officeart/2005/8/layout/bProcess2"/>
    <dgm:cxn modelId="{AD58F061-9EBA-4DA0-A4EA-6258514E95CC}" type="presParOf" srcId="{D6F66A69-18DB-4571-A301-DB4ABA2461E1}" destId="{CCD030A0-A6E8-4F79-8B73-2A3B09795A4B}" srcOrd="11" destOrd="0" presId="urn:microsoft.com/office/officeart/2005/8/layout/bProcess2"/>
    <dgm:cxn modelId="{DABD5993-1220-4E19-BB2E-DA2607476E6E}" type="presParOf" srcId="{D6F66A69-18DB-4571-A301-DB4ABA2461E1}" destId="{06CE5ABC-0E05-44B2-A312-35EE2260EDF8}" srcOrd="12" destOrd="0" presId="urn:microsoft.com/office/officeart/2005/8/layout/bProcess2"/>
    <dgm:cxn modelId="{82351451-DF79-4348-BE87-3BDE88A20119}" type="presParOf" srcId="{06CE5ABC-0E05-44B2-A312-35EE2260EDF8}" destId="{D589E13E-EDE0-472E-960B-B01E03D1ED75}" srcOrd="0" destOrd="0" presId="urn:microsoft.com/office/officeart/2005/8/layout/bProcess2"/>
    <dgm:cxn modelId="{A306EE8A-BAF4-47C6-A40B-124D6791E970}" type="presParOf" srcId="{06CE5ABC-0E05-44B2-A312-35EE2260EDF8}" destId="{A18779AD-AEFA-4E61-9A97-D18D86EE1F03}" srcOrd="1" destOrd="0" presId="urn:microsoft.com/office/officeart/2005/8/layout/bProcess2"/>
    <dgm:cxn modelId="{2BEDC949-6A21-4319-A0F0-8251361667F3}" type="presParOf" srcId="{D6F66A69-18DB-4571-A301-DB4ABA2461E1}" destId="{5B508E54-E2C2-4DF3-801A-6DFC8A111AE8}" srcOrd="13" destOrd="0" presId="urn:microsoft.com/office/officeart/2005/8/layout/bProcess2"/>
    <dgm:cxn modelId="{4712B18A-DEFD-498B-98D7-55F592224C88}" type="presParOf" srcId="{D6F66A69-18DB-4571-A301-DB4ABA2461E1}" destId="{81BA35FA-AAC1-4202-B9BC-951A28FA145F}" srcOrd="14" destOrd="0" presId="urn:microsoft.com/office/officeart/2005/8/layout/bProcess2"/>
    <dgm:cxn modelId="{A666F04D-E48C-4E74-841B-4A4C315841A1}" type="presParOf" srcId="{81BA35FA-AAC1-4202-B9BC-951A28FA145F}" destId="{E2ABF15C-E130-4182-BB92-7E81B38585BB}" srcOrd="0" destOrd="0" presId="urn:microsoft.com/office/officeart/2005/8/layout/bProcess2"/>
    <dgm:cxn modelId="{78DE8799-8E10-4060-916E-297FD2A9DE46}" type="presParOf" srcId="{81BA35FA-AAC1-4202-B9BC-951A28FA145F}" destId="{F0AE7CD0-FC27-4FE2-9AA2-F1E0A1E035A7}" srcOrd="1" destOrd="0" presId="urn:microsoft.com/office/officeart/2005/8/layout/bProcess2"/>
    <dgm:cxn modelId="{1134F901-F3ED-4AD0-A399-83D73F70F80F}" type="presParOf" srcId="{D6F66A69-18DB-4571-A301-DB4ABA2461E1}" destId="{3C936907-B28A-4A22-9736-C651505EA0DF}" srcOrd="15" destOrd="0" presId="urn:microsoft.com/office/officeart/2005/8/layout/bProcess2"/>
    <dgm:cxn modelId="{F897C1DB-CB83-4F82-9D19-1B08189348F7}" type="presParOf" srcId="{D6F66A69-18DB-4571-A301-DB4ABA2461E1}" destId="{77279CCA-353A-4476-B203-50AF71F84999}" srcOrd="16" destOrd="0" presId="urn:microsoft.com/office/officeart/2005/8/layout/bProcess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07FDE-D386-4B26-9560-16DBD841222C}">
      <dsp:nvSpPr>
        <dsp:cNvPr id="0" name=""/>
        <dsp:cNvSpPr/>
      </dsp:nvSpPr>
      <dsp:spPr>
        <a:xfrm>
          <a:off x="1376727" y="2680"/>
          <a:ext cx="1596494" cy="1596494"/>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n>
                <a:noFill/>
              </a:ln>
              <a:solidFill>
                <a:sysClr val="window" lastClr="FFFFFF"/>
              </a:solidFill>
              <a:latin typeface="+mj-lt"/>
              <a:ea typeface="+mn-ea"/>
              <a:cs typeface="+mn-cs"/>
            </a:rPr>
            <a:t>Request for </a:t>
          </a:r>
          <a:r>
            <a:rPr lang="en-US" sz="1200" b="1" kern="1200" dirty="0">
              <a:ln>
                <a:noFill/>
              </a:ln>
              <a:solidFill>
                <a:sysClr val="window" lastClr="FFFFFF"/>
              </a:solidFill>
              <a:highlight>
                <a:srgbClr val="FF0000"/>
              </a:highlight>
              <a:latin typeface="+mj-lt"/>
              <a:ea typeface="+mn-ea"/>
              <a:cs typeface="+mn-cs"/>
            </a:rPr>
            <a:t>development</a:t>
          </a:r>
          <a:r>
            <a:rPr lang="en-US" sz="1200" kern="1200" dirty="0">
              <a:ln>
                <a:noFill/>
              </a:ln>
              <a:solidFill>
                <a:sysClr val="window" lastClr="FFFFFF"/>
              </a:solidFill>
              <a:latin typeface="+mj-lt"/>
              <a:ea typeface="+mn-ea"/>
              <a:cs typeface="+mn-cs"/>
            </a:rPr>
            <a:t> of qualification is received</a:t>
          </a:r>
        </a:p>
      </dsp:txBody>
      <dsp:txXfrm>
        <a:off x="1610528" y="236481"/>
        <a:ext cx="1128892" cy="1128892"/>
      </dsp:txXfrm>
    </dsp:sp>
    <dsp:sp modelId="{A1063D10-2EBA-4324-9DA0-9B0A5CC7206D}">
      <dsp:nvSpPr>
        <dsp:cNvPr id="0" name=""/>
        <dsp:cNvSpPr/>
      </dsp:nvSpPr>
      <dsp:spPr>
        <a:xfrm rot="10800000">
          <a:off x="1895587" y="1829653"/>
          <a:ext cx="558772" cy="337168"/>
        </a:xfrm>
        <a:prstGeom prst="triangle">
          <a:avLst/>
        </a:prstGeom>
        <a:solidFill>
          <a:srgbClr val="ED7D31">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sp:spPr>
      <dsp:style>
        <a:lnRef idx="0">
          <a:scrgbClr r="0" g="0" b="0"/>
        </a:lnRef>
        <a:fillRef idx="1">
          <a:scrgbClr r="0" g="0" b="0"/>
        </a:fillRef>
        <a:effectRef idx="0">
          <a:scrgbClr r="0" g="0" b="0"/>
        </a:effectRef>
        <a:fontRef idx="minor">
          <a:schemeClr val="lt1"/>
        </a:fontRef>
      </dsp:style>
    </dsp:sp>
    <dsp:sp modelId="{52EDFDEC-27A9-4824-8596-8A9FDA7FB1AB}">
      <dsp:nvSpPr>
        <dsp:cNvPr id="0" name=""/>
        <dsp:cNvSpPr/>
      </dsp:nvSpPr>
      <dsp:spPr>
        <a:xfrm>
          <a:off x="1427611" y="2378214"/>
          <a:ext cx="1494724" cy="1155960"/>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n>
                <a:noFill/>
              </a:ln>
              <a:solidFill>
                <a:sysClr val="window" lastClr="FFFFFF"/>
              </a:solidFill>
              <a:latin typeface="+mj-lt"/>
              <a:ea typeface="+mn-ea"/>
              <a:cs typeface="+mn-cs"/>
            </a:rPr>
            <a:t>Standards Development team is set up</a:t>
          </a:r>
        </a:p>
      </dsp:txBody>
      <dsp:txXfrm>
        <a:off x="1646508" y="2547500"/>
        <a:ext cx="1056930" cy="817388"/>
      </dsp:txXfrm>
    </dsp:sp>
    <dsp:sp modelId="{105FD507-8154-4075-A584-29A65E93457C}">
      <dsp:nvSpPr>
        <dsp:cNvPr id="0" name=""/>
        <dsp:cNvSpPr/>
      </dsp:nvSpPr>
      <dsp:spPr>
        <a:xfrm rot="10800000">
          <a:off x="1895587" y="3790758"/>
          <a:ext cx="558772" cy="337168"/>
        </a:xfrm>
        <a:prstGeom prst="triangle">
          <a:avLst/>
        </a:prstGeom>
        <a:solidFill>
          <a:srgbClr val="A5A5A5">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sp:spPr>
      <dsp:style>
        <a:lnRef idx="0">
          <a:scrgbClr r="0" g="0" b="0"/>
        </a:lnRef>
        <a:fillRef idx="1">
          <a:scrgbClr r="0" g="0" b="0"/>
        </a:fillRef>
        <a:effectRef idx="0">
          <a:scrgbClr r="0" g="0" b="0"/>
        </a:effectRef>
        <a:fontRef idx="minor">
          <a:schemeClr val="lt1"/>
        </a:fontRef>
      </dsp:style>
    </dsp:sp>
    <dsp:sp modelId="{62615E1E-135B-4C6B-8764-803B61E65AE2}">
      <dsp:nvSpPr>
        <dsp:cNvPr id="0" name=""/>
        <dsp:cNvSpPr/>
      </dsp:nvSpPr>
      <dsp:spPr>
        <a:xfrm>
          <a:off x="1388648" y="4365425"/>
          <a:ext cx="1572651" cy="1492073"/>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n>
                <a:noFill/>
              </a:ln>
              <a:solidFill>
                <a:sysClr val="windowText" lastClr="000000"/>
              </a:solidFill>
              <a:latin typeface="+mj-lt"/>
              <a:ea typeface="+mn-ea"/>
              <a:cs typeface="+mn-cs"/>
            </a:rPr>
            <a:t>Identification of need based on economic, social &amp; cultural aspects</a:t>
          </a:r>
        </a:p>
      </dsp:txBody>
      <dsp:txXfrm>
        <a:off x="1618957" y="4583934"/>
        <a:ext cx="1112033" cy="1055055"/>
      </dsp:txXfrm>
    </dsp:sp>
    <dsp:sp modelId="{C3347285-D92B-4014-8E6A-F780014BB638}">
      <dsp:nvSpPr>
        <dsp:cNvPr id="0" name=""/>
        <dsp:cNvSpPr/>
      </dsp:nvSpPr>
      <dsp:spPr>
        <a:xfrm rot="5400000">
          <a:off x="3148226" y="4942877"/>
          <a:ext cx="558772" cy="337168"/>
        </a:xfrm>
        <a:prstGeom prst="triangle">
          <a:avLst/>
        </a:prstGeom>
        <a:solidFill>
          <a:srgbClr val="FFC000">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sp:spPr>
      <dsp:style>
        <a:lnRef idx="0">
          <a:scrgbClr r="0" g="0" b="0"/>
        </a:lnRef>
        <a:fillRef idx="1">
          <a:scrgbClr r="0" g="0" b="0"/>
        </a:fillRef>
        <a:effectRef idx="0">
          <a:scrgbClr r="0" g="0" b="0"/>
        </a:effectRef>
        <a:fontRef idx="minor">
          <a:schemeClr val="lt1"/>
        </a:fontRef>
      </dsp:style>
    </dsp:sp>
    <dsp:sp modelId="{33E9FE1F-8947-4789-9399-5E375B2ECA4D}">
      <dsp:nvSpPr>
        <dsp:cNvPr id="0" name=""/>
        <dsp:cNvSpPr/>
      </dsp:nvSpPr>
      <dsp:spPr>
        <a:xfrm>
          <a:off x="3874840" y="4456343"/>
          <a:ext cx="1389750" cy="1310237"/>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n>
                <a:noFill/>
              </a:ln>
              <a:solidFill>
                <a:sysClr val="window" lastClr="FFFFFF"/>
              </a:solidFill>
              <a:latin typeface="+mj-lt"/>
              <a:ea typeface="+mn-ea"/>
              <a:cs typeface="+mn-cs"/>
            </a:rPr>
            <a:t>Analysis of occupational area or profession </a:t>
          </a:r>
        </a:p>
      </dsp:txBody>
      <dsp:txXfrm>
        <a:off x="4078364" y="4648223"/>
        <a:ext cx="982702" cy="926477"/>
      </dsp:txXfrm>
    </dsp:sp>
    <dsp:sp modelId="{1B79C04D-157C-403D-96FC-EF7AF2A49EF7}">
      <dsp:nvSpPr>
        <dsp:cNvPr id="0" name=""/>
        <dsp:cNvSpPr/>
      </dsp:nvSpPr>
      <dsp:spPr>
        <a:xfrm>
          <a:off x="4290329" y="3843107"/>
          <a:ext cx="558772" cy="337168"/>
        </a:xfrm>
        <a:prstGeom prst="triangle">
          <a:avLst/>
        </a:prstGeom>
        <a:solidFill>
          <a:srgbClr val="4472C4">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sp:spPr>
      <dsp:style>
        <a:lnRef idx="0">
          <a:scrgbClr r="0" g="0" b="0"/>
        </a:lnRef>
        <a:fillRef idx="1">
          <a:scrgbClr r="0" g="0" b="0"/>
        </a:fillRef>
        <a:effectRef idx="0">
          <a:scrgbClr r="0" g="0" b="0"/>
        </a:effectRef>
        <a:fontRef idx="minor">
          <a:schemeClr val="lt1"/>
        </a:fontRef>
      </dsp:style>
    </dsp:sp>
    <dsp:sp modelId="{016E8DD5-5F18-4FB6-ADDF-1771369FC33B}">
      <dsp:nvSpPr>
        <dsp:cNvPr id="0" name=""/>
        <dsp:cNvSpPr/>
      </dsp:nvSpPr>
      <dsp:spPr>
        <a:xfrm>
          <a:off x="3809899" y="2326265"/>
          <a:ext cx="1519632" cy="1259859"/>
        </a:xfrm>
        <a:prstGeom prst="ellipse">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n>
                <a:noFill/>
              </a:ln>
              <a:solidFill>
                <a:sysClr val="window" lastClr="FFFFFF"/>
              </a:solidFill>
              <a:latin typeface="+mj-lt"/>
              <a:ea typeface="+mn-ea"/>
              <a:cs typeface="+mn-cs"/>
            </a:rPr>
            <a:t>Development of qualification by Standards Developers</a:t>
          </a:r>
        </a:p>
      </dsp:txBody>
      <dsp:txXfrm>
        <a:off x="4032444" y="2510767"/>
        <a:ext cx="1074542" cy="890855"/>
      </dsp:txXfrm>
    </dsp:sp>
    <dsp:sp modelId="{67638933-00A8-4D34-A54E-B4657A096FF7}">
      <dsp:nvSpPr>
        <dsp:cNvPr id="0" name=""/>
        <dsp:cNvSpPr/>
      </dsp:nvSpPr>
      <dsp:spPr>
        <a:xfrm>
          <a:off x="4290329" y="1707324"/>
          <a:ext cx="558772" cy="337168"/>
        </a:xfrm>
        <a:prstGeom prst="triangle">
          <a:avLst/>
        </a:prstGeom>
        <a:solidFill>
          <a:srgbClr val="70AD47">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sp:spPr>
      <dsp:style>
        <a:lnRef idx="0">
          <a:scrgbClr r="0" g="0" b="0"/>
        </a:lnRef>
        <a:fillRef idx="1">
          <a:scrgbClr r="0" g="0" b="0"/>
        </a:fillRef>
        <a:effectRef idx="0">
          <a:scrgbClr r="0" g="0" b="0"/>
        </a:effectRef>
        <a:fontRef idx="minor">
          <a:schemeClr val="lt1"/>
        </a:fontRef>
      </dsp:style>
    </dsp:sp>
    <dsp:sp modelId="{5BC00222-FF6A-4814-BEE5-C2CF56B6698B}">
      <dsp:nvSpPr>
        <dsp:cNvPr id="0" name=""/>
        <dsp:cNvSpPr/>
      </dsp:nvSpPr>
      <dsp:spPr>
        <a:xfrm>
          <a:off x="3852866" y="157219"/>
          <a:ext cx="1433697" cy="1287417"/>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n>
                <a:noFill/>
              </a:ln>
              <a:solidFill>
                <a:sysClr val="window" lastClr="FFFFFF"/>
              </a:solidFill>
              <a:latin typeface="+mj-lt"/>
              <a:ea typeface="+mn-ea"/>
              <a:cs typeface="+mn-cs"/>
            </a:rPr>
            <a:t>Verification of 1st draft of qualification by SQA</a:t>
          </a:r>
        </a:p>
      </dsp:txBody>
      <dsp:txXfrm>
        <a:off x="4062826" y="345757"/>
        <a:ext cx="1013777" cy="910341"/>
      </dsp:txXfrm>
    </dsp:sp>
    <dsp:sp modelId="{CCD030A0-A6E8-4F79-8B73-2A3B09795A4B}">
      <dsp:nvSpPr>
        <dsp:cNvPr id="0" name=""/>
        <dsp:cNvSpPr/>
      </dsp:nvSpPr>
      <dsp:spPr>
        <a:xfrm rot="5400000">
          <a:off x="5594922" y="632343"/>
          <a:ext cx="558772" cy="337168"/>
        </a:xfrm>
        <a:prstGeom prst="triangle">
          <a:avLst/>
        </a:prstGeom>
        <a:solidFill>
          <a:srgbClr val="ED7D31">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sp:spPr>
      <dsp:style>
        <a:lnRef idx="0">
          <a:scrgbClr r="0" g="0" b="0"/>
        </a:lnRef>
        <a:fillRef idx="1">
          <a:scrgbClr r="0" g="0" b="0"/>
        </a:fillRef>
        <a:effectRef idx="0">
          <a:scrgbClr r="0" g="0" b="0"/>
        </a:effectRef>
        <a:fontRef idx="minor">
          <a:schemeClr val="lt1"/>
        </a:fontRef>
      </dsp:style>
    </dsp:sp>
    <dsp:sp modelId="{A18779AD-AEFA-4E61-9A97-D18D86EE1F03}">
      <dsp:nvSpPr>
        <dsp:cNvPr id="0" name=""/>
        <dsp:cNvSpPr/>
      </dsp:nvSpPr>
      <dsp:spPr>
        <a:xfrm>
          <a:off x="6442967" y="196182"/>
          <a:ext cx="1449883" cy="1209491"/>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n>
                <a:noFill/>
              </a:ln>
              <a:solidFill>
                <a:sysClr val="window" lastClr="FFFFFF"/>
              </a:solidFill>
              <a:highlight>
                <a:srgbClr val="FF0000"/>
              </a:highlight>
              <a:latin typeface="+mj-lt"/>
              <a:ea typeface="+mn-ea"/>
              <a:cs typeface="+mn-cs"/>
            </a:rPr>
            <a:t>Evaluation</a:t>
          </a:r>
          <a:r>
            <a:rPr lang="en-US" sz="1200" kern="1200" dirty="0">
              <a:ln>
                <a:noFill/>
              </a:ln>
              <a:solidFill>
                <a:sysClr val="window" lastClr="FFFFFF"/>
              </a:solidFill>
              <a:latin typeface="+mj-lt"/>
              <a:ea typeface="+mn-ea"/>
              <a:cs typeface="+mn-cs"/>
            </a:rPr>
            <a:t> of final draft by Standards Evaluators</a:t>
          </a:r>
        </a:p>
      </dsp:txBody>
      <dsp:txXfrm>
        <a:off x="6655297" y="373308"/>
        <a:ext cx="1025223" cy="855239"/>
      </dsp:txXfrm>
    </dsp:sp>
    <dsp:sp modelId="{5B508E54-E2C2-4DF3-801A-6DFC8A111AE8}">
      <dsp:nvSpPr>
        <dsp:cNvPr id="0" name=""/>
        <dsp:cNvSpPr/>
      </dsp:nvSpPr>
      <dsp:spPr>
        <a:xfrm rot="10800000">
          <a:off x="6888522" y="1661466"/>
          <a:ext cx="558772" cy="337168"/>
        </a:xfrm>
        <a:prstGeom prst="triangle">
          <a:avLst/>
        </a:prstGeom>
        <a:solidFill>
          <a:srgbClr val="A5A5A5">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sp:spPr>
      <dsp:style>
        <a:lnRef idx="0">
          <a:scrgbClr r="0" g="0" b="0"/>
        </a:lnRef>
        <a:fillRef idx="1">
          <a:scrgbClr r="0" g="0" b="0"/>
        </a:fillRef>
        <a:effectRef idx="0">
          <a:scrgbClr r="0" g="0" b="0"/>
        </a:effectRef>
        <a:fontRef idx="minor">
          <a:schemeClr val="lt1"/>
        </a:fontRef>
      </dsp:style>
    </dsp:sp>
    <dsp:sp modelId="{F0AE7CD0-FC27-4FE2-9AA2-F1E0A1E035A7}">
      <dsp:nvSpPr>
        <dsp:cNvPr id="0" name=""/>
        <dsp:cNvSpPr/>
      </dsp:nvSpPr>
      <dsp:spPr>
        <a:xfrm>
          <a:off x="6166209" y="2235342"/>
          <a:ext cx="2003398" cy="1441705"/>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n>
                <a:noFill/>
              </a:ln>
              <a:solidFill>
                <a:sysClr val="windowText" lastClr="000000"/>
              </a:solidFill>
              <a:latin typeface="+mj-lt"/>
              <a:ea typeface="+mn-ea"/>
              <a:cs typeface="+mn-cs"/>
            </a:rPr>
            <a:t>Endorsement of qualification by professional council/industry</a:t>
          </a:r>
        </a:p>
      </dsp:txBody>
      <dsp:txXfrm>
        <a:off x="6459600" y="2446475"/>
        <a:ext cx="1416616" cy="1019439"/>
      </dsp:txXfrm>
    </dsp:sp>
    <dsp:sp modelId="{3C936907-B28A-4A22-9736-C651505EA0DF}">
      <dsp:nvSpPr>
        <dsp:cNvPr id="0" name=""/>
        <dsp:cNvSpPr/>
      </dsp:nvSpPr>
      <dsp:spPr>
        <a:xfrm rot="10800000">
          <a:off x="6888522" y="3836089"/>
          <a:ext cx="558772" cy="337168"/>
        </a:xfrm>
        <a:prstGeom prst="triangle">
          <a:avLst/>
        </a:prstGeom>
        <a:solidFill>
          <a:srgbClr val="FFC000">
            <a:hueOff val="0"/>
            <a:satOff val="0"/>
            <a:lumOff val="0"/>
            <a:alphaOff val="0"/>
          </a:srgb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dsp:spPr>
      <dsp:style>
        <a:lnRef idx="0">
          <a:scrgbClr r="0" g="0" b="0"/>
        </a:lnRef>
        <a:fillRef idx="1">
          <a:scrgbClr r="0" g="0" b="0"/>
        </a:fillRef>
        <a:effectRef idx="0">
          <a:scrgbClr r="0" g="0" b="0"/>
        </a:effectRef>
        <a:fontRef idx="minor">
          <a:schemeClr val="lt1"/>
        </a:fontRef>
      </dsp:style>
    </dsp:sp>
    <dsp:sp modelId="{77279CCA-353A-4476-B203-50AF71F84999}">
      <dsp:nvSpPr>
        <dsp:cNvPr id="0" name=""/>
        <dsp:cNvSpPr/>
      </dsp:nvSpPr>
      <dsp:spPr>
        <a:xfrm>
          <a:off x="6369662" y="4313215"/>
          <a:ext cx="1596494" cy="1596494"/>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n>
                <a:noFill/>
              </a:ln>
              <a:solidFill>
                <a:sysClr val="window" lastClr="FFFFFF"/>
              </a:solidFill>
              <a:highlight>
                <a:srgbClr val="FF0000"/>
              </a:highlight>
              <a:latin typeface="+mj-lt"/>
              <a:ea typeface="+mn-ea"/>
              <a:cs typeface="+mn-cs"/>
            </a:rPr>
            <a:t>Approval</a:t>
          </a:r>
          <a:r>
            <a:rPr lang="en-US" sz="1200" kern="1200" dirty="0">
              <a:ln>
                <a:noFill/>
              </a:ln>
              <a:solidFill>
                <a:sysClr val="window" lastClr="FFFFFF"/>
              </a:solidFill>
              <a:latin typeface="+mj-lt"/>
              <a:ea typeface="+mn-ea"/>
              <a:cs typeface="+mn-cs"/>
            </a:rPr>
            <a:t> of qualification by </a:t>
          </a:r>
          <a:r>
            <a:rPr lang="en-US" sz="1200" kern="1200" dirty="0" err="1">
              <a:ln>
                <a:noFill/>
              </a:ln>
              <a:solidFill>
                <a:sysClr val="window" lastClr="FFFFFF"/>
              </a:solidFill>
              <a:latin typeface="+mj-lt"/>
              <a:ea typeface="+mn-ea"/>
              <a:cs typeface="+mn-cs"/>
            </a:rPr>
            <a:t>ExCo</a:t>
          </a:r>
          <a:r>
            <a:rPr lang="en-US" sz="1200" kern="1200" dirty="0">
              <a:ln>
                <a:noFill/>
              </a:ln>
              <a:solidFill>
                <a:sysClr val="window" lastClr="FFFFFF"/>
              </a:solidFill>
              <a:latin typeface="+mj-lt"/>
              <a:ea typeface="+mn-ea"/>
              <a:cs typeface="+mn-cs"/>
            </a:rPr>
            <a:t> and </a:t>
          </a:r>
          <a:r>
            <a:rPr lang="en-US" sz="1200" b="1" kern="1200" dirty="0">
              <a:ln>
                <a:noFill/>
              </a:ln>
              <a:solidFill>
                <a:sysClr val="window" lastClr="FFFFFF"/>
              </a:solidFill>
              <a:highlight>
                <a:srgbClr val="FF0000"/>
              </a:highlight>
              <a:latin typeface="+mj-lt"/>
              <a:ea typeface="+mn-ea"/>
              <a:cs typeface="+mn-cs"/>
            </a:rPr>
            <a:t>registration</a:t>
          </a:r>
          <a:r>
            <a:rPr lang="en-US" sz="1200" kern="1200" dirty="0">
              <a:ln>
                <a:noFill/>
              </a:ln>
              <a:solidFill>
                <a:sysClr val="window" lastClr="FFFFFF"/>
              </a:solidFill>
              <a:latin typeface="+mj-lt"/>
              <a:ea typeface="+mn-ea"/>
              <a:cs typeface="+mn-cs"/>
            </a:rPr>
            <a:t> on NQF</a:t>
          </a:r>
        </a:p>
      </dsp:txBody>
      <dsp:txXfrm>
        <a:off x="6603463" y="4547016"/>
        <a:ext cx="1128892" cy="1128892"/>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04:57.272"/>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05:04.183"/>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05:10.258"/>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19:35.149"/>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19:35.150"/>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19:35.151"/>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24:38.339"/>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24:38.340"/>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24:38.341"/>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24:38.342"/>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5:42:16.189"/>
    </inkml:context>
    <inkml:brush xml:id="br0">
      <inkml:brushProperty name="width" value="0.35" units="cm"/>
      <inkml:brushProperty name="height" value="0.35" units="cm"/>
      <inkml:brushProperty name="color" value="#008C3A"/>
    </inkml:brush>
  </inkml:definitions>
  <inkml:trace contextRef="#ctx0" brushRef="#br0">1 316 4915,'2'8'100,"0"-1"0,1 0-1,0 0 1,1 0 0,-1 0-1,1-1 1,1 0 0,-1 1 0,1-1-1,6 5 1,-3-1 34,56 74 1152,-4 2 1,56 108-1,-113-187-1217,1 0 0,0 0-1,1 0 1,-1-1 0,1 0-1,0 0 1,8 7 0,-12-12-55,0 0 0,1-1 1,-1 1-1,0 0 0,1-1 0,-1 1 0,0-1 1,1 1-1,-1-1 0,0 1 0,1-1 0,-1 0 1,1 0-1,-1 0 0,1 0 0,-1 0 1,1 0-1,1-1 0,0 1-19,-1-1 0,0-1 0,1 1 0,-1 0 0,0 0 0,0-1 0,0 0 0,0 1 0,0-1 0,0 0 0,0 0 0,-1 0 0,1 0 0,1-2 0,90-139-536,43-57-131,-41 80 284,107-127 110,-119 161 1113,-72 73-811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entury Gothic" panose="020B0502020202020204" pitchFamily="34" charset="0"/>
              </a:defRPr>
            </a:lvl1pPr>
          </a:lstStyle>
          <a:p>
            <a:endParaRPr lang="en-SC"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entury Gothic" panose="020B0502020202020204" pitchFamily="34" charset="0"/>
              </a:defRPr>
            </a:lvl1pPr>
          </a:lstStyle>
          <a:p>
            <a:fld id="{2A0C1F27-8F0E-481B-B279-FC74132EE941}" type="datetimeFigureOut">
              <a:rPr lang="en-SC" smtClean="0"/>
              <a:pPr/>
              <a:t>07/29/2026</a:t>
            </a:fld>
            <a:endParaRPr lang="en-SC"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C"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entury Gothic" panose="020B0502020202020204" pitchFamily="34" charset="0"/>
              </a:defRPr>
            </a:lvl1pPr>
          </a:lstStyle>
          <a:p>
            <a:endParaRPr lang="en-SC"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entury Gothic" panose="020B0502020202020204" pitchFamily="34" charset="0"/>
              </a:defRPr>
            </a:lvl1pPr>
          </a:lstStyle>
          <a:p>
            <a:fld id="{B69FCD4A-E94A-4DFF-B8BC-C8E160D1FFE6}" type="slidenum">
              <a:rPr lang="en-SC" smtClean="0"/>
              <a:pPr/>
              <a:t>‹#›</a:t>
            </a:fld>
            <a:endParaRPr lang="en-SC" dirty="0"/>
          </a:p>
        </p:txBody>
      </p:sp>
    </p:spTree>
    <p:extLst>
      <p:ext uri="{BB962C8B-B14F-4D97-AF65-F5344CB8AC3E}">
        <p14:creationId xmlns:p14="http://schemas.microsoft.com/office/powerpoint/2010/main" val="185567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entury Gothic" panose="020B0502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D7334A-BCF1-4DDA-A8AD-C237998B1ADE}" type="slidenum">
              <a:rPr lang="en-US" smtClean="0"/>
              <a:t>4</a:t>
            </a:fld>
            <a:endParaRPr lang="en-US"/>
          </a:p>
        </p:txBody>
      </p:sp>
    </p:spTree>
    <p:extLst>
      <p:ext uri="{BB962C8B-B14F-4D97-AF65-F5344CB8AC3E}">
        <p14:creationId xmlns:p14="http://schemas.microsoft.com/office/powerpoint/2010/main" val="1524335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D7334A-BCF1-4DDA-A8AD-C237998B1ADE}" type="slidenum">
              <a:rPr lang="en-US" smtClean="0"/>
              <a:t>5</a:t>
            </a:fld>
            <a:endParaRPr lang="en-US"/>
          </a:p>
        </p:txBody>
      </p:sp>
    </p:spTree>
    <p:extLst>
      <p:ext uri="{BB962C8B-B14F-4D97-AF65-F5344CB8AC3E}">
        <p14:creationId xmlns:p14="http://schemas.microsoft.com/office/powerpoint/2010/main" val="4059143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DBDD6-2FE5-DDFD-0E5E-30BA94570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039ED-AE0E-A10B-CE51-4376F0FA3A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1E36EF-BC0A-6A00-447C-D864A35679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8EC3D4-A0BA-36E2-A9AF-043C66F78E03}"/>
              </a:ext>
            </a:extLst>
          </p:cNvPr>
          <p:cNvSpPr>
            <a:spLocks noGrp="1"/>
          </p:cNvSpPr>
          <p:nvPr>
            <p:ph type="sldNum" sz="quarter" idx="10"/>
          </p:nvPr>
        </p:nvSpPr>
        <p:spPr/>
        <p:txBody>
          <a:bodyPr/>
          <a:lstStyle/>
          <a:p>
            <a:fld id="{4FD7334A-BCF1-4DDA-A8AD-C237998B1ADE}" type="slidenum">
              <a:rPr lang="en-US" smtClean="0"/>
              <a:t>6</a:t>
            </a:fld>
            <a:endParaRPr lang="en-US"/>
          </a:p>
        </p:txBody>
      </p:sp>
    </p:spTree>
    <p:extLst>
      <p:ext uri="{BB962C8B-B14F-4D97-AF65-F5344CB8AC3E}">
        <p14:creationId xmlns:p14="http://schemas.microsoft.com/office/powerpoint/2010/main" val="3873489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C" dirty="0"/>
          </a:p>
        </p:txBody>
      </p:sp>
      <p:sp>
        <p:nvSpPr>
          <p:cNvPr id="4" name="Slide Number Placeholder 3"/>
          <p:cNvSpPr>
            <a:spLocks noGrp="1"/>
          </p:cNvSpPr>
          <p:nvPr>
            <p:ph type="sldNum" sz="quarter" idx="5"/>
          </p:nvPr>
        </p:nvSpPr>
        <p:spPr/>
        <p:txBody>
          <a:bodyPr/>
          <a:lstStyle/>
          <a:p>
            <a:fld id="{B69FCD4A-E94A-4DFF-B8BC-C8E160D1FFE6}" type="slidenum">
              <a:rPr lang="en-SC" smtClean="0"/>
              <a:pPr/>
              <a:t>42</a:t>
            </a:fld>
            <a:endParaRPr lang="en-SC" dirty="0"/>
          </a:p>
        </p:txBody>
      </p:sp>
    </p:spTree>
    <p:extLst>
      <p:ext uri="{BB962C8B-B14F-4D97-AF65-F5344CB8AC3E}">
        <p14:creationId xmlns:p14="http://schemas.microsoft.com/office/powerpoint/2010/main" val="1403769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88008-AFB5-4167-18D0-268E729CA8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C"/>
          </a:p>
        </p:txBody>
      </p:sp>
      <p:sp>
        <p:nvSpPr>
          <p:cNvPr id="3" name="Subtitle 2">
            <a:extLst>
              <a:ext uri="{FF2B5EF4-FFF2-40B4-BE49-F238E27FC236}">
                <a16:creationId xmlns:a16="http://schemas.microsoft.com/office/drawing/2014/main" id="{C838AC56-1271-9D13-72BF-F4AC34E5B0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C"/>
          </a:p>
        </p:txBody>
      </p:sp>
      <p:sp>
        <p:nvSpPr>
          <p:cNvPr id="4" name="Date Placeholder 3">
            <a:extLst>
              <a:ext uri="{FF2B5EF4-FFF2-40B4-BE49-F238E27FC236}">
                <a16:creationId xmlns:a16="http://schemas.microsoft.com/office/drawing/2014/main" id="{408AFE63-3897-C5E6-369D-B0DCD57B13D0}"/>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5" name="Footer Placeholder 4">
            <a:extLst>
              <a:ext uri="{FF2B5EF4-FFF2-40B4-BE49-F238E27FC236}">
                <a16:creationId xmlns:a16="http://schemas.microsoft.com/office/drawing/2014/main" id="{8EBE3AB0-09C3-D668-1834-6BA9CEA81EDA}"/>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46D45024-813B-328C-C974-3A44EB0FE33A}"/>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2776808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B3330-4E79-BAAE-C78A-11BC861DA758}"/>
              </a:ext>
            </a:extLst>
          </p:cNvPr>
          <p:cNvSpPr>
            <a:spLocks noGrp="1"/>
          </p:cNvSpPr>
          <p:nvPr>
            <p:ph type="title"/>
          </p:nvPr>
        </p:nvSpPr>
        <p:spPr/>
        <p:txBody>
          <a:bodyPr/>
          <a:lstStyle/>
          <a:p>
            <a:r>
              <a:rPr lang="en-US"/>
              <a:t>Click to edit Master title style</a:t>
            </a:r>
            <a:endParaRPr lang="en-SC"/>
          </a:p>
        </p:txBody>
      </p:sp>
      <p:sp>
        <p:nvSpPr>
          <p:cNvPr id="3" name="Content Placeholder 2">
            <a:extLst>
              <a:ext uri="{FF2B5EF4-FFF2-40B4-BE49-F238E27FC236}">
                <a16:creationId xmlns:a16="http://schemas.microsoft.com/office/drawing/2014/main" id="{26D20506-5DAD-1E57-7D49-AFB6A53F93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Date Placeholder 3">
            <a:extLst>
              <a:ext uri="{FF2B5EF4-FFF2-40B4-BE49-F238E27FC236}">
                <a16:creationId xmlns:a16="http://schemas.microsoft.com/office/drawing/2014/main" id="{B648E863-1F7A-06D2-2626-6AC2AD15958C}"/>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5" name="Footer Placeholder 4">
            <a:extLst>
              <a:ext uri="{FF2B5EF4-FFF2-40B4-BE49-F238E27FC236}">
                <a16:creationId xmlns:a16="http://schemas.microsoft.com/office/drawing/2014/main" id="{786650E1-FEFB-092F-E1B1-B28B86AEAD41}"/>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5799A7BF-B896-BDFF-905E-624586CCAF17}"/>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3786007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A820-4882-36FF-14CA-CA69C20D26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C"/>
          </a:p>
        </p:txBody>
      </p:sp>
      <p:sp>
        <p:nvSpPr>
          <p:cNvPr id="3" name="Text Placeholder 2">
            <a:extLst>
              <a:ext uri="{FF2B5EF4-FFF2-40B4-BE49-F238E27FC236}">
                <a16:creationId xmlns:a16="http://schemas.microsoft.com/office/drawing/2014/main" id="{9221AE83-0692-18F7-7325-D249C9CBD0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83305-3433-FE4C-AD01-3F1FEA992AB9}"/>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5" name="Footer Placeholder 4">
            <a:extLst>
              <a:ext uri="{FF2B5EF4-FFF2-40B4-BE49-F238E27FC236}">
                <a16:creationId xmlns:a16="http://schemas.microsoft.com/office/drawing/2014/main" id="{DB66A0B6-BAC1-F8CC-8C3B-BE570FD8D3A1}"/>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0569C3F8-655C-EE47-5BB4-147CE6F615EF}"/>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2724891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CB00-B8D9-1B94-2F63-7BB1C7038A35}"/>
              </a:ext>
            </a:extLst>
          </p:cNvPr>
          <p:cNvSpPr>
            <a:spLocks noGrp="1"/>
          </p:cNvSpPr>
          <p:nvPr>
            <p:ph type="title"/>
          </p:nvPr>
        </p:nvSpPr>
        <p:spPr/>
        <p:txBody>
          <a:bodyPr/>
          <a:lstStyle/>
          <a:p>
            <a:r>
              <a:rPr lang="en-US"/>
              <a:t>Click to edit Master title style</a:t>
            </a:r>
            <a:endParaRPr lang="en-SC"/>
          </a:p>
        </p:txBody>
      </p:sp>
      <p:sp>
        <p:nvSpPr>
          <p:cNvPr id="3" name="Content Placeholder 2">
            <a:extLst>
              <a:ext uri="{FF2B5EF4-FFF2-40B4-BE49-F238E27FC236}">
                <a16:creationId xmlns:a16="http://schemas.microsoft.com/office/drawing/2014/main" id="{3B10C0B1-E879-1960-C5C5-7027B976C1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Content Placeholder 3">
            <a:extLst>
              <a:ext uri="{FF2B5EF4-FFF2-40B4-BE49-F238E27FC236}">
                <a16:creationId xmlns:a16="http://schemas.microsoft.com/office/drawing/2014/main" id="{64DF5B87-890B-B781-5EBD-DE5A02A7D5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5" name="Date Placeholder 4">
            <a:extLst>
              <a:ext uri="{FF2B5EF4-FFF2-40B4-BE49-F238E27FC236}">
                <a16:creationId xmlns:a16="http://schemas.microsoft.com/office/drawing/2014/main" id="{5429B15A-B7FB-97A1-A983-F96C13B27952}"/>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6" name="Footer Placeholder 5">
            <a:extLst>
              <a:ext uri="{FF2B5EF4-FFF2-40B4-BE49-F238E27FC236}">
                <a16:creationId xmlns:a16="http://schemas.microsoft.com/office/drawing/2014/main" id="{F6980414-71E5-F84F-D700-BC75C8480F58}"/>
              </a:ext>
            </a:extLst>
          </p:cNvPr>
          <p:cNvSpPr>
            <a:spLocks noGrp="1"/>
          </p:cNvSpPr>
          <p:nvPr>
            <p:ph type="ftr" sz="quarter" idx="11"/>
          </p:nvPr>
        </p:nvSpPr>
        <p:spPr/>
        <p:txBody>
          <a:bodyPr/>
          <a:lstStyle/>
          <a:p>
            <a:endParaRPr lang="en-SC"/>
          </a:p>
        </p:txBody>
      </p:sp>
      <p:sp>
        <p:nvSpPr>
          <p:cNvPr id="7" name="Slide Number Placeholder 6">
            <a:extLst>
              <a:ext uri="{FF2B5EF4-FFF2-40B4-BE49-F238E27FC236}">
                <a16:creationId xmlns:a16="http://schemas.microsoft.com/office/drawing/2014/main" id="{7E0CDA60-9824-328F-3213-772912BA5C98}"/>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1098021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49A3E-EEB2-D9D9-8EE9-102F27644E31}"/>
              </a:ext>
            </a:extLst>
          </p:cNvPr>
          <p:cNvSpPr>
            <a:spLocks noGrp="1"/>
          </p:cNvSpPr>
          <p:nvPr>
            <p:ph type="title"/>
          </p:nvPr>
        </p:nvSpPr>
        <p:spPr>
          <a:xfrm>
            <a:off x="839788" y="365125"/>
            <a:ext cx="10515600" cy="1325563"/>
          </a:xfrm>
        </p:spPr>
        <p:txBody>
          <a:bodyPr/>
          <a:lstStyle/>
          <a:p>
            <a:r>
              <a:rPr lang="en-US"/>
              <a:t>Click to edit Master title style</a:t>
            </a:r>
            <a:endParaRPr lang="en-SC"/>
          </a:p>
        </p:txBody>
      </p:sp>
      <p:sp>
        <p:nvSpPr>
          <p:cNvPr id="3" name="Text Placeholder 2">
            <a:extLst>
              <a:ext uri="{FF2B5EF4-FFF2-40B4-BE49-F238E27FC236}">
                <a16:creationId xmlns:a16="http://schemas.microsoft.com/office/drawing/2014/main" id="{F381F85C-FB9E-711D-03AC-32D4BE138A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B7CAA5-0650-6123-BF79-B5A7E7BAF0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5" name="Text Placeholder 4">
            <a:extLst>
              <a:ext uri="{FF2B5EF4-FFF2-40B4-BE49-F238E27FC236}">
                <a16:creationId xmlns:a16="http://schemas.microsoft.com/office/drawing/2014/main" id="{811C1EC8-787D-CC61-4A07-8A1E81A492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29575A-62E2-E838-F9D0-8D1257C2C4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7" name="Date Placeholder 6">
            <a:extLst>
              <a:ext uri="{FF2B5EF4-FFF2-40B4-BE49-F238E27FC236}">
                <a16:creationId xmlns:a16="http://schemas.microsoft.com/office/drawing/2014/main" id="{D3248190-8BB0-C85D-E5E9-FE4B50DDE884}"/>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8" name="Footer Placeholder 7">
            <a:extLst>
              <a:ext uri="{FF2B5EF4-FFF2-40B4-BE49-F238E27FC236}">
                <a16:creationId xmlns:a16="http://schemas.microsoft.com/office/drawing/2014/main" id="{305852E9-C7F0-5846-CBC5-7164AE4A7733}"/>
              </a:ext>
            </a:extLst>
          </p:cNvPr>
          <p:cNvSpPr>
            <a:spLocks noGrp="1"/>
          </p:cNvSpPr>
          <p:nvPr>
            <p:ph type="ftr" sz="quarter" idx="11"/>
          </p:nvPr>
        </p:nvSpPr>
        <p:spPr/>
        <p:txBody>
          <a:bodyPr/>
          <a:lstStyle/>
          <a:p>
            <a:endParaRPr lang="en-SC"/>
          </a:p>
        </p:txBody>
      </p:sp>
      <p:sp>
        <p:nvSpPr>
          <p:cNvPr id="9" name="Slide Number Placeholder 8">
            <a:extLst>
              <a:ext uri="{FF2B5EF4-FFF2-40B4-BE49-F238E27FC236}">
                <a16:creationId xmlns:a16="http://schemas.microsoft.com/office/drawing/2014/main" id="{66AA7F1D-8D7D-3388-D7CD-36B799126E33}"/>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2181707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734CB-7B60-3C0F-3929-A8040B608119}"/>
              </a:ext>
            </a:extLst>
          </p:cNvPr>
          <p:cNvSpPr>
            <a:spLocks noGrp="1"/>
          </p:cNvSpPr>
          <p:nvPr>
            <p:ph type="title"/>
          </p:nvPr>
        </p:nvSpPr>
        <p:spPr/>
        <p:txBody>
          <a:bodyPr/>
          <a:lstStyle/>
          <a:p>
            <a:r>
              <a:rPr lang="en-US"/>
              <a:t>Click to edit Master title style</a:t>
            </a:r>
            <a:endParaRPr lang="en-SC"/>
          </a:p>
        </p:txBody>
      </p:sp>
      <p:sp>
        <p:nvSpPr>
          <p:cNvPr id="3" name="Date Placeholder 2">
            <a:extLst>
              <a:ext uri="{FF2B5EF4-FFF2-40B4-BE49-F238E27FC236}">
                <a16:creationId xmlns:a16="http://schemas.microsoft.com/office/drawing/2014/main" id="{C97AC3B5-0490-3C42-A272-C591810FF316}"/>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4" name="Footer Placeholder 3">
            <a:extLst>
              <a:ext uri="{FF2B5EF4-FFF2-40B4-BE49-F238E27FC236}">
                <a16:creationId xmlns:a16="http://schemas.microsoft.com/office/drawing/2014/main" id="{C3DCAC67-8F59-0781-8B7C-C1925A491C48}"/>
              </a:ext>
            </a:extLst>
          </p:cNvPr>
          <p:cNvSpPr>
            <a:spLocks noGrp="1"/>
          </p:cNvSpPr>
          <p:nvPr>
            <p:ph type="ftr" sz="quarter" idx="11"/>
          </p:nvPr>
        </p:nvSpPr>
        <p:spPr/>
        <p:txBody>
          <a:bodyPr/>
          <a:lstStyle/>
          <a:p>
            <a:endParaRPr lang="en-SC"/>
          </a:p>
        </p:txBody>
      </p:sp>
      <p:sp>
        <p:nvSpPr>
          <p:cNvPr id="5" name="Slide Number Placeholder 4">
            <a:extLst>
              <a:ext uri="{FF2B5EF4-FFF2-40B4-BE49-F238E27FC236}">
                <a16:creationId xmlns:a16="http://schemas.microsoft.com/office/drawing/2014/main" id="{770793CA-CF70-CBC1-3D21-BF629C67E720}"/>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104516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99F4A8-8AFE-9C07-E81E-2E097C93CB2F}"/>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3" name="Footer Placeholder 2">
            <a:extLst>
              <a:ext uri="{FF2B5EF4-FFF2-40B4-BE49-F238E27FC236}">
                <a16:creationId xmlns:a16="http://schemas.microsoft.com/office/drawing/2014/main" id="{3A7509B0-D804-E205-7DFD-E417AB452AE5}"/>
              </a:ext>
            </a:extLst>
          </p:cNvPr>
          <p:cNvSpPr>
            <a:spLocks noGrp="1"/>
          </p:cNvSpPr>
          <p:nvPr>
            <p:ph type="ftr" sz="quarter" idx="11"/>
          </p:nvPr>
        </p:nvSpPr>
        <p:spPr/>
        <p:txBody>
          <a:bodyPr/>
          <a:lstStyle/>
          <a:p>
            <a:endParaRPr lang="en-SC"/>
          </a:p>
        </p:txBody>
      </p:sp>
      <p:sp>
        <p:nvSpPr>
          <p:cNvPr id="4" name="Slide Number Placeholder 3">
            <a:extLst>
              <a:ext uri="{FF2B5EF4-FFF2-40B4-BE49-F238E27FC236}">
                <a16:creationId xmlns:a16="http://schemas.microsoft.com/office/drawing/2014/main" id="{FA57FBA7-32C5-E2C9-222D-C626198AEB1F}"/>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320202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03F22-4461-F941-E40B-9934484500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C"/>
          </a:p>
        </p:txBody>
      </p:sp>
      <p:sp>
        <p:nvSpPr>
          <p:cNvPr id="3" name="Content Placeholder 2">
            <a:extLst>
              <a:ext uri="{FF2B5EF4-FFF2-40B4-BE49-F238E27FC236}">
                <a16:creationId xmlns:a16="http://schemas.microsoft.com/office/drawing/2014/main" id="{4815C76B-3982-AE10-B43C-6CD5AF02CC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Text Placeholder 3">
            <a:extLst>
              <a:ext uri="{FF2B5EF4-FFF2-40B4-BE49-F238E27FC236}">
                <a16:creationId xmlns:a16="http://schemas.microsoft.com/office/drawing/2014/main" id="{D6E1CAF7-1C10-EB61-1AEC-89DB73F72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96A019-0C18-A337-65F4-67BF14530D6C}"/>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6" name="Footer Placeholder 5">
            <a:extLst>
              <a:ext uri="{FF2B5EF4-FFF2-40B4-BE49-F238E27FC236}">
                <a16:creationId xmlns:a16="http://schemas.microsoft.com/office/drawing/2014/main" id="{8E76D3DF-5882-14D4-FC6C-0AE8ACDE959F}"/>
              </a:ext>
            </a:extLst>
          </p:cNvPr>
          <p:cNvSpPr>
            <a:spLocks noGrp="1"/>
          </p:cNvSpPr>
          <p:nvPr>
            <p:ph type="ftr" sz="quarter" idx="11"/>
          </p:nvPr>
        </p:nvSpPr>
        <p:spPr/>
        <p:txBody>
          <a:bodyPr/>
          <a:lstStyle/>
          <a:p>
            <a:endParaRPr lang="en-SC"/>
          </a:p>
        </p:txBody>
      </p:sp>
      <p:sp>
        <p:nvSpPr>
          <p:cNvPr id="7" name="Slide Number Placeholder 6">
            <a:extLst>
              <a:ext uri="{FF2B5EF4-FFF2-40B4-BE49-F238E27FC236}">
                <a16:creationId xmlns:a16="http://schemas.microsoft.com/office/drawing/2014/main" id="{D62CA010-1D07-B109-DF77-E259A5492ACD}"/>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250647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1A38F-D227-A425-DD42-CF0DC76BF8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C"/>
          </a:p>
        </p:txBody>
      </p:sp>
      <p:sp>
        <p:nvSpPr>
          <p:cNvPr id="3" name="Picture Placeholder 2">
            <a:extLst>
              <a:ext uri="{FF2B5EF4-FFF2-40B4-BE49-F238E27FC236}">
                <a16:creationId xmlns:a16="http://schemas.microsoft.com/office/drawing/2014/main" id="{7C4345B5-AA2F-DAB8-C296-339C71E7D8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C"/>
          </a:p>
        </p:txBody>
      </p:sp>
      <p:sp>
        <p:nvSpPr>
          <p:cNvPr id="4" name="Text Placeholder 3">
            <a:extLst>
              <a:ext uri="{FF2B5EF4-FFF2-40B4-BE49-F238E27FC236}">
                <a16:creationId xmlns:a16="http://schemas.microsoft.com/office/drawing/2014/main" id="{12D9103C-383E-E071-E16A-DBD4187C6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BD47F8-C64C-AD7F-3A72-6BF12732359F}"/>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6" name="Footer Placeholder 5">
            <a:extLst>
              <a:ext uri="{FF2B5EF4-FFF2-40B4-BE49-F238E27FC236}">
                <a16:creationId xmlns:a16="http://schemas.microsoft.com/office/drawing/2014/main" id="{BFAA7751-B262-44DC-49FB-90063567EB18}"/>
              </a:ext>
            </a:extLst>
          </p:cNvPr>
          <p:cNvSpPr>
            <a:spLocks noGrp="1"/>
          </p:cNvSpPr>
          <p:nvPr>
            <p:ph type="ftr" sz="quarter" idx="11"/>
          </p:nvPr>
        </p:nvSpPr>
        <p:spPr/>
        <p:txBody>
          <a:bodyPr/>
          <a:lstStyle/>
          <a:p>
            <a:endParaRPr lang="en-SC"/>
          </a:p>
        </p:txBody>
      </p:sp>
      <p:sp>
        <p:nvSpPr>
          <p:cNvPr id="7" name="Slide Number Placeholder 6">
            <a:extLst>
              <a:ext uri="{FF2B5EF4-FFF2-40B4-BE49-F238E27FC236}">
                <a16:creationId xmlns:a16="http://schemas.microsoft.com/office/drawing/2014/main" id="{A56C597D-FD83-5AF7-4A12-01FF925F2FAC}"/>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2377263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8A117-8B5A-B017-D6D7-BC5F0E32DFA4}"/>
              </a:ext>
            </a:extLst>
          </p:cNvPr>
          <p:cNvSpPr>
            <a:spLocks noGrp="1"/>
          </p:cNvSpPr>
          <p:nvPr>
            <p:ph type="title"/>
          </p:nvPr>
        </p:nvSpPr>
        <p:spPr/>
        <p:txBody>
          <a:bodyPr/>
          <a:lstStyle/>
          <a:p>
            <a:r>
              <a:rPr lang="en-US"/>
              <a:t>Click to edit Master title style</a:t>
            </a:r>
            <a:endParaRPr lang="en-SC"/>
          </a:p>
        </p:txBody>
      </p:sp>
      <p:sp>
        <p:nvSpPr>
          <p:cNvPr id="3" name="Vertical Text Placeholder 2">
            <a:extLst>
              <a:ext uri="{FF2B5EF4-FFF2-40B4-BE49-F238E27FC236}">
                <a16:creationId xmlns:a16="http://schemas.microsoft.com/office/drawing/2014/main" id="{5F61ABF7-17C2-B4CA-BDBE-4579ABE2B7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Date Placeholder 3">
            <a:extLst>
              <a:ext uri="{FF2B5EF4-FFF2-40B4-BE49-F238E27FC236}">
                <a16:creationId xmlns:a16="http://schemas.microsoft.com/office/drawing/2014/main" id="{F1EDF7EB-A535-6E43-5E09-7252D8C5DD32}"/>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5" name="Footer Placeholder 4">
            <a:extLst>
              <a:ext uri="{FF2B5EF4-FFF2-40B4-BE49-F238E27FC236}">
                <a16:creationId xmlns:a16="http://schemas.microsoft.com/office/drawing/2014/main" id="{4C94A500-B4A9-BAB6-37B8-773081EA0A69}"/>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9BFE58A7-9D52-210E-8D8F-8A521A5331D1}"/>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310490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D06017-091C-9FB7-60D2-F32F8E539C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C"/>
          </a:p>
        </p:txBody>
      </p:sp>
      <p:sp>
        <p:nvSpPr>
          <p:cNvPr id="3" name="Vertical Text Placeholder 2">
            <a:extLst>
              <a:ext uri="{FF2B5EF4-FFF2-40B4-BE49-F238E27FC236}">
                <a16:creationId xmlns:a16="http://schemas.microsoft.com/office/drawing/2014/main" id="{02EB72D7-E5AF-2162-D73F-17D5F2124C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Date Placeholder 3">
            <a:extLst>
              <a:ext uri="{FF2B5EF4-FFF2-40B4-BE49-F238E27FC236}">
                <a16:creationId xmlns:a16="http://schemas.microsoft.com/office/drawing/2014/main" id="{9073601E-A1D7-6023-44D8-D4D1AAA749C1}"/>
              </a:ext>
            </a:extLst>
          </p:cNvPr>
          <p:cNvSpPr>
            <a:spLocks noGrp="1"/>
          </p:cNvSpPr>
          <p:nvPr>
            <p:ph type="dt" sz="half" idx="10"/>
          </p:nvPr>
        </p:nvSpPr>
        <p:spPr/>
        <p:txBody>
          <a:bodyPr/>
          <a:lstStyle/>
          <a:p>
            <a:fld id="{E48A0ECE-B0F2-489C-96B4-3D398B41096B}" type="datetimeFigureOut">
              <a:rPr lang="en-SC" smtClean="0"/>
              <a:t>07/29/2026</a:t>
            </a:fld>
            <a:endParaRPr lang="en-SC"/>
          </a:p>
        </p:txBody>
      </p:sp>
      <p:sp>
        <p:nvSpPr>
          <p:cNvPr id="5" name="Footer Placeholder 4">
            <a:extLst>
              <a:ext uri="{FF2B5EF4-FFF2-40B4-BE49-F238E27FC236}">
                <a16:creationId xmlns:a16="http://schemas.microsoft.com/office/drawing/2014/main" id="{95047638-55BB-2B40-AB58-7AF5876A1729}"/>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AFA12768-01DB-0E16-112E-9BFAB982E179}"/>
              </a:ext>
            </a:extLst>
          </p:cNvPr>
          <p:cNvSpPr>
            <a:spLocks noGrp="1"/>
          </p:cNvSpPr>
          <p:nvPr>
            <p:ph type="sldNum" sz="quarter" idx="12"/>
          </p:nvPr>
        </p:nvSpPr>
        <p:spPr/>
        <p:txBody>
          <a:bodyPr/>
          <a:lstStyle/>
          <a:p>
            <a:fld id="{BE02D697-0FC4-4E51-B969-0B7A3BDF466E}" type="slidenum">
              <a:rPr lang="en-SC" smtClean="0"/>
              <a:t>‹#›</a:t>
            </a:fld>
            <a:endParaRPr lang="en-SC"/>
          </a:p>
        </p:txBody>
      </p:sp>
    </p:spTree>
    <p:extLst>
      <p:ext uri="{BB962C8B-B14F-4D97-AF65-F5344CB8AC3E}">
        <p14:creationId xmlns:p14="http://schemas.microsoft.com/office/powerpoint/2010/main" val="493242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0A5EC7-8191-F85C-7A60-970E908F90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C"/>
          </a:p>
        </p:txBody>
      </p:sp>
      <p:sp>
        <p:nvSpPr>
          <p:cNvPr id="3" name="Text Placeholder 2">
            <a:extLst>
              <a:ext uri="{FF2B5EF4-FFF2-40B4-BE49-F238E27FC236}">
                <a16:creationId xmlns:a16="http://schemas.microsoft.com/office/drawing/2014/main" id="{DC85B80E-F875-6153-A019-CF2AA1C537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C" dirty="0"/>
          </a:p>
        </p:txBody>
      </p:sp>
      <p:sp>
        <p:nvSpPr>
          <p:cNvPr id="4" name="Date Placeholder 3">
            <a:extLst>
              <a:ext uri="{FF2B5EF4-FFF2-40B4-BE49-F238E27FC236}">
                <a16:creationId xmlns:a16="http://schemas.microsoft.com/office/drawing/2014/main" id="{ED162B91-6B35-0140-EC21-1C9FF184E8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E48A0ECE-B0F2-489C-96B4-3D398B41096B}" type="datetimeFigureOut">
              <a:rPr lang="en-SC" smtClean="0"/>
              <a:pPr/>
              <a:t>07/29/2026</a:t>
            </a:fld>
            <a:endParaRPr lang="en-SC" dirty="0"/>
          </a:p>
        </p:txBody>
      </p:sp>
      <p:sp>
        <p:nvSpPr>
          <p:cNvPr id="5" name="Footer Placeholder 4">
            <a:extLst>
              <a:ext uri="{FF2B5EF4-FFF2-40B4-BE49-F238E27FC236}">
                <a16:creationId xmlns:a16="http://schemas.microsoft.com/office/drawing/2014/main" id="{FEC4A9A7-D7CE-11FC-A1B3-80B36A69A7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en-SC" dirty="0"/>
          </a:p>
        </p:txBody>
      </p:sp>
      <p:sp>
        <p:nvSpPr>
          <p:cNvPr id="6" name="Slide Number Placeholder 5">
            <a:extLst>
              <a:ext uri="{FF2B5EF4-FFF2-40B4-BE49-F238E27FC236}">
                <a16:creationId xmlns:a16="http://schemas.microsoft.com/office/drawing/2014/main" id="{5CD476D1-F56F-64F4-D062-6974A595DE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BE02D697-0FC4-4E51-B969-0B7A3BDF466E}" type="slidenum">
              <a:rPr lang="en-SC" smtClean="0"/>
              <a:pPr/>
              <a:t>‹#›</a:t>
            </a:fld>
            <a:endParaRPr lang="en-SC" dirty="0"/>
          </a:p>
        </p:txBody>
      </p:sp>
    </p:spTree>
    <p:extLst>
      <p:ext uri="{BB962C8B-B14F-4D97-AF65-F5344CB8AC3E}">
        <p14:creationId xmlns:p14="http://schemas.microsoft.com/office/powerpoint/2010/main" val="3357579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customXml" Target="../ink/ink1.xml"/><Relationship Id="rId7" Type="http://schemas.openxmlformats.org/officeDocument/2006/relationships/customXml" Target="../ink/ink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5.png"/><Relationship Id="rId9" Type="http://schemas.openxmlformats.org/officeDocument/2006/relationships/customXml" Target="../ink/ink6.xml"/></Relationships>
</file>

<file path=ppt/slides/_rels/slide5.xml.rels><?xml version="1.0" encoding="UTF-8" standalone="yes"?>
<Relationships xmlns="http://schemas.openxmlformats.org/package/2006/relationships"><Relationship Id="rId8" Type="http://schemas.openxmlformats.org/officeDocument/2006/relationships/customXml" Target="../ink/ink11.xml"/><Relationship Id="rId3" Type="http://schemas.openxmlformats.org/officeDocument/2006/relationships/customXml" Target="../ink/ink7.xml"/><Relationship Id="rId7" Type="http://schemas.openxmlformats.org/officeDocument/2006/relationships/customXml" Target="../ink/ink10.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ustomXml" Target="../ink/ink9.xml"/><Relationship Id="rId5" Type="http://schemas.openxmlformats.org/officeDocument/2006/relationships/customXml" Target="../ink/ink8.xml"/><Relationship Id="rId4" Type="http://schemas.openxmlformats.org/officeDocument/2006/relationships/image" Target="../media/image5.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76ACA4D-B30A-7B38-8E7F-FAB5EDF23A6D}"/>
              </a:ext>
            </a:extLst>
          </p:cNvPr>
          <p:cNvSpPr>
            <a:spLocks noGrp="1"/>
          </p:cNvSpPr>
          <p:nvPr>
            <p:ph type="subTitle" idx="1"/>
          </p:nvPr>
        </p:nvSpPr>
        <p:spPr>
          <a:xfrm>
            <a:off x="1130910" y="4626261"/>
            <a:ext cx="4450080" cy="1655762"/>
          </a:xfrm>
        </p:spPr>
        <p:txBody>
          <a:bodyPr>
            <a:normAutofit/>
          </a:bodyPr>
          <a:lstStyle/>
          <a:p>
            <a:pPr algn="l"/>
            <a:r>
              <a:rPr lang="en-GB" sz="2000" b="1" dirty="0">
                <a:ln w="0"/>
                <a:effectLst>
                  <a:outerShdw blurRad="50800" dist="38100" dir="2700000" algn="tl" rotWithShape="0">
                    <a:prstClr val="black">
                      <a:alpha val="40000"/>
                    </a:prstClr>
                  </a:outerShdw>
                </a:effectLst>
              </a:rPr>
              <a:t>7</a:t>
            </a:r>
            <a:r>
              <a:rPr lang="en-GB" sz="2000" b="1" baseline="30000" dirty="0">
                <a:ln w="0"/>
                <a:effectLst>
                  <a:outerShdw blurRad="50800" dist="38100" dir="2700000" algn="tl" rotWithShape="0">
                    <a:prstClr val="black">
                      <a:alpha val="40000"/>
                    </a:prstClr>
                  </a:outerShdw>
                </a:effectLst>
              </a:rPr>
              <a:t>TH</a:t>
            </a:r>
            <a:r>
              <a:rPr lang="en-GB" sz="2000" b="1" dirty="0">
                <a:ln w="0"/>
                <a:effectLst>
                  <a:outerShdw blurRad="50800" dist="38100" dir="2700000" algn="tl" rotWithShape="0">
                    <a:prstClr val="black">
                      <a:alpha val="40000"/>
                    </a:prstClr>
                  </a:outerShdw>
                </a:effectLst>
              </a:rPr>
              <a:t> ACQF FORUM</a:t>
            </a:r>
          </a:p>
          <a:p>
            <a:pPr algn="l"/>
            <a:r>
              <a:rPr lang="en-GB" sz="2000" b="1" dirty="0">
                <a:ln w="0"/>
                <a:effectLst>
                  <a:outerShdw blurRad="50800" dist="38100" dir="2700000" algn="tl" rotWithShape="0">
                    <a:prstClr val="black">
                      <a:alpha val="40000"/>
                    </a:prstClr>
                  </a:outerShdw>
                </a:effectLst>
              </a:rPr>
              <a:t>NAIROBI 28-30 JULY 2026</a:t>
            </a:r>
            <a:endParaRPr lang="en-SC" sz="2000" b="1" dirty="0">
              <a:ln w="0"/>
              <a:effectLst>
                <a:outerShdw blurRad="50800" dist="38100" dir="2700000" algn="tl" rotWithShape="0">
                  <a:prstClr val="black">
                    <a:alpha val="40000"/>
                  </a:prstClr>
                </a:outerShdw>
              </a:effectLst>
            </a:endParaRPr>
          </a:p>
        </p:txBody>
      </p:sp>
      <p:pic>
        <p:nvPicPr>
          <p:cNvPr id="5" name="Picture 4">
            <a:extLst>
              <a:ext uri="{FF2B5EF4-FFF2-40B4-BE49-F238E27FC236}">
                <a16:creationId xmlns:a16="http://schemas.microsoft.com/office/drawing/2014/main" id="{75DC1918-10D2-7ECA-92B6-CEB2828CE9A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1162872"/>
          </a:xfrm>
          <a:prstGeom prst="rect">
            <a:avLst/>
          </a:prstGeom>
        </p:spPr>
      </p:pic>
      <p:sp>
        <p:nvSpPr>
          <p:cNvPr id="6" name="Rectangle 5">
            <a:extLst>
              <a:ext uri="{FF2B5EF4-FFF2-40B4-BE49-F238E27FC236}">
                <a16:creationId xmlns:a16="http://schemas.microsoft.com/office/drawing/2014/main" id="{6B6C2F3A-1499-0568-881A-EEDC9BD175C7}"/>
              </a:ext>
            </a:extLst>
          </p:cNvPr>
          <p:cNvSpPr/>
          <p:nvPr/>
        </p:nvSpPr>
        <p:spPr>
          <a:xfrm>
            <a:off x="920701" y="2528876"/>
            <a:ext cx="6277681" cy="2123658"/>
          </a:xfrm>
          <a:prstGeom prst="rect">
            <a:avLst/>
          </a:prstGeom>
          <a:noFill/>
          <a:effectLst>
            <a:outerShdw blurRad="50800" dist="38100" dir="5400000" algn="t" rotWithShape="0">
              <a:prstClr val="black">
                <a:alpha val="40000"/>
              </a:prstClr>
            </a:outerShdw>
          </a:effectLst>
        </p:spPr>
        <p:txBody>
          <a:bodyPr wrap="none" lIns="91440" tIns="45720" rIns="91440" bIns="45720">
            <a:spAutoFit/>
          </a:bodyPr>
          <a:lstStyle/>
          <a:p>
            <a:r>
              <a:rPr lang="en-GB" sz="66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SNQF to ACQF </a:t>
            </a:r>
            <a:endParaRPr lang="en-GB" sz="6600" b="1" dirty="0">
              <a:ln w="0"/>
              <a:effectLst>
                <a:outerShdw blurRad="38100" dist="19050" dir="2700000" algn="tl" rotWithShape="0">
                  <a:schemeClr val="dk1">
                    <a:alpha val="40000"/>
                  </a:schemeClr>
                </a:outerShdw>
              </a:effectLst>
              <a:latin typeface="Century Gothic" panose="020B0502020202020204" pitchFamily="34" charset="0"/>
            </a:endParaRPr>
          </a:p>
          <a:p>
            <a:r>
              <a:rPr lang="en-GB" sz="66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rPr>
              <a:t>Referencing</a:t>
            </a:r>
            <a:endParaRPr lang="en-SC" sz="6600" b="1" cap="none" spc="0" dirty="0">
              <a:ln w="0"/>
              <a:solidFill>
                <a:schemeClr val="tx1"/>
              </a:solidFill>
              <a:effectLst>
                <a:outerShdw blurRad="38100" dist="19050" dir="2700000" algn="tl" rotWithShape="0">
                  <a:schemeClr val="dk1">
                    <a:alpha val="40000"/>
                  </a:schemeClr>
                </a:outerShdw>
              </a:effectLst>
              <a:latin typeface="Century Gothic" panose="020B0502020202020204" pitchFamily="34" charset="0"/>
            </a:endParaRPr>
          </a:p>
        </p:txBody>
      </p:sp>
      <p:pic>
        <p:nvPicPr>
          <p:cNvPr id="10" name="Picture 9">
            <a:extLst>
              <a:ext uri="{FF2B5EF4-FFF2-40B4-BE49-F238E27FC236}">
                <a16:creationId xmlns:a16="http://schemas.microsoft.com/office/drawing/2014/main" id="{49F9A419-6BA2-3A82-9C67-A582E531A0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06182" y="644594"/>
            <a:ext cx="1646751" cy="1065544"/>
          </a:xfrm>
          <a:prstGeom prst="rect">
            <a:avLst/>
          </a:prstGeom>
        </p:spPr>
      </p:pic>
    </p:spTree>
    <p:extLst>
      <p:ext uri="{BB962C8B-B14F-4D97-AF65-F5344CB8AC3E}">
        <p14:creationId xmlns:p14="http://schemas.microsoft.com/office/powerpoint/2010/main" val="2787116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E16C3-3FD0-6150-4CA2-7C8A5C85FE0D}"/>
              </a:ext>
            </a:extLst>
          </p:cNvPr>
          <p:cNvSpPr>
            <a:spLocks noGrp="1"/>
          </p:cNvSpPr>
          <p:nvPr>
            <p:ph type="title"/>
          </p:nvPr>
        </p:nvSpPr>
        <p:spPr/>
        <p:txBody>
          <a:bodyPr>
            <a:normAutofit/>
          </a:bodyPr>
          <a:lstStyle/>
          <a:p>
            <a:r>
              <a:rPr lang="en-GB" sz="5400" b="1" dirty="0">
                <a:latin typeface="Century Gothic" panose="020B0502020202020204" pitchFamily="34" charset="0"/>
              </a:rPr>
              <a:t>Content</a:t>
            </a:r>
            <a:endParaRPr lang="en-SC" sz="5400" b="1"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72E40056-ED15-84E3-FB79-D9FB272ACD90}"/>
              </a:ext>
            </a:extLst>
          </p:cNvPr>
          <p:cNvSpPr>
            <a:spLocks noGrp="1"/>
          </p:cNvSpPr>
          <p:nvPr>
            <p:ph idx="1"/>
          </p:nvPr>
        </p:nvSpPr>
        <p:spPr/>
        <p:txBody>
          <a:bodyPr>
            <a:normAutofit/>
          </a:bodyPr>
          <a:lstStyle/>
          <a:p>
            <a:r>
              <a:rPr lang="en-GB" sz="3600" dirty="0">
                <a:latin typeface="Century Gothic" panose="020B0502020202020204" pitchFamily="34" charset="0"/>
              </a:rPr>
              <a:t>Current status of th</a:t>
            </a:r>
            <a:r>
              <a:rPr lang="en-GB" sz="3600" dirty="0"/>
              <a:t>e process</a:t>
            </a:r>
            <a:endParaRPr lang="en-GB" sz="3600" dirty="0">
              <a:latin typeface="Century Gothic" panose="020B0502020202020204" pitchFamily="34" charset="0"/>
            </a:endParaRPr>
          </a:p>
          <a:p>
            <a:endParaRPr lang="en-GB" sz="3600" dirty="0">
              <a:latin typeface="Century Gothic" panose="020B0502020202020204" pitchFamily="34" charset="0"/>
            </a:endParaRPr>
          </a:p>
          <a:p>
            <a:r>
              <a:rPr lang="en-GB" sz="3600" dirty="0">
                <a:latin typeface="Century Gothic" panose="020B0502020202020204" pitchFamily="34" charset="0"/>
              </a:rPr>
              <a:t>Main conclusions of the 4 criteria</a:t>
            </a:r>
          </a:p>
          <a:p>
            <a:endParaRPr lang="en-GB" sz="3600" dirty="0">
              <a:latin typeface="Century Gothic" panose="020B0502020202020204" pitchFamily="34" charset="0"/>
            </a:endParaRPr>
          </a:p>
          <a:p>
            <a:r>
              <a:rPr lang="en-GB" sz="3600" dirty="0">
                <a:latin typeface="Century Gothic" panose="020B0502020202020204" pitchFamily="34" charset="0"/>
              </a:rPr>
              <a:t>Main issues and challenges in the report</a:t>
            </a:r>
          </a:p>
          <a:p>
            <a:endParaRPr lang="en-GB" sz="3600" dirty="0">
              <a:latin typeface="Century Gothic" panose="020B0502020202020204" pitchFamily="34" charset="0"/>
            </a:endParaRPr>
          </a:p>
          <a:p>
            <a:r>
              <a:rPr lang="en-GB" sz="3600" dirty="0">
                <a:latin typeface="Century Gothic" panose="020B0502020202020204" pitchFamily="34" charset="0"/>
              </a:rPr>
              <a:t>Roadmap to address issues identified</a:t>
            </a:r>
          </a:p>
          <a:p>
            <a:endParaRPr lang="en-SC" sz="4000" dirty="0">
              <a:latin typeface="Century Gothic" panose="020B0502020202020204" pitchFamily="34" charset="0"/>
            </a:endParaRPr>
          </a:p>
        </p:txBody>
      </p:sp>
    </p:spTree>
    <p:extLst>
      <p:ext uri="{BB962C8B-B14F-4D97-AF65-F5344CB8AC3E}">
        <p14:creationId xmlns:p14="http://schemas.microsoft.com/office/powerpoint/2010/main" val="2098028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37604"/>
            <a:ext cx="10080594" cy="6720396"/>
          </a:xfrm>
        </p:spPr>
      </p:pic>
      <p:sp>
        <p:nvSpPr>
          <p:cNvPr id="3" name="Title 1">
            <a:extLst>
              <a:ext uri="{FF2B5EF4-FFF2-40B4-BE49-F238E27FC236}">
                <a16:creationId xmlns:a16="http://schemas.microsoft.com/office/drawing/2014/main" id="{CA91762F-CFC7-92CD-F1B9-718FAE4AD2AC}"/>
              </a:ext>
            </a:extLst>
          </p:cNvPr>
          <p:cNvSpPr txBox="1">
            <a:spLocks/>
          </p:cNvSpPr>
          <p:nvPr/>
        </p:nvSpPr>
        <p:spPr>
          <a:xfrm>
            <a:off x="0" y="1255427"/>
            <a:ext cx="3535052" cy="1987394"/>
          </a:xfrm>
          <a:prstGeom prst="rect">
            <a:avLst/>
          </a:prstGeom>
          <a:solidFill>
            <a:schemeClr val="bg2"/>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effectLst>
                  <a:outerShdw blurRad="38100" dist="38100" dir="2700000" algn="tl">
                    <a:srgbClr val="000000">
                      <a:alpha val="43137"/>
                    </a:srgbClr>
                  </a:outerShdw>
                </a:effectLst>
                <a:latin typeface="Century Gothic" panose="020B0502020202020204" pitchFamily="34" charset="0"/>
              </a:rPr>
              <a:t>The National Referencing </a:t>
            </a:r>
          </a:p>
          <a:p>
            <a:pPr algn="ctr"/>
            <a:r>
              <a:rPr lang="en-US" sz="4000" b="1" dirty="0">
                <a:effectLst>
                  <a:outerShdw blurRad="38100" dist="38100" dir="2700000" algn="tl">
                    <a:srgbClr val="000000">
                      <a:alpha val="43137"/>
                    </a:srgbClr>
                  </a:outerShdw>
                </a:effectLst>
                <a:latin typeface="Century Gothic" panose="020B0502020202020204" pitchFamily="34" charset="0"/>
              </a:rPr>
              <a:t>Team (NRT)</a:t>
            </a:r>
          </a:p>
        </p:txBody>
      </p:sp>
    </p:spTree>
    <p:extLst>
      <p:ext uri="{BB962C8B-B14F-4D97-AF65-F5344CB8AC3E}">
        <p14:creationId xmlns:p14="http://schemas.microsoft.com/office/powerpoint/2010/main" val="2005056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7349" y="336072"/>
            <a:ext cx="969953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effectLst>
                  <a:outerShdw blurRad="38100" dist="38100" dir="2700000" algn="tl">
                    <a:srgbClr val="000000">
                      <a:alpha val="43137"/>
                    </a:srgbClr>
                  </a:outerShdw>
                </a:effectLst>
                <a:latin typeface="Century Gothic" panose="020B0502020202020204" pitchFamily="34" charset="0"/>
              </a:rPr>
              <a:t>Where are we now?</a:t>
            </a:r>
          </a:p>
        </p:txBody>
      </p:sp>
      <p:graphicFrame>
        <p:nvGraphicFramePr>
          <p:cNvPr id="2" name="Table 1">
            <a:extLst>
              <a:ext uri="{FF2B5EF4-FFF2-40B4-BE49-F238E27FC236}">
                <a16:creationId xmlns:a16="http://schemas.microsoft.com/office/drawing/2014/main" id="{410E42FC-8F53-E3F6-320E-7CE27B765927}"/>
              </a:ext>
            </a:extLst>
          </p:cNvPr>
          <p:cNvGraphicFramePr>
            <a:graphicFrameLocks noGrp="1"/>
          </p:cNvGraphicFramePr>
          <p:nvPr>
            <p:extLst>
              <p:ext uri="{D42A27DB-BD31-4B8C-83A1-F6EECF244321}">
                <p14:modId xmlns:p14="http://schemas.microsoft.com/office/powerpoint/2010/main" val="2695602878"/>
              </p:ext>
            </p:extLst>
          </p:nvPr>
        </p:nvGraphicFramePr>
        <p:xfrm>
          <a:off x="157348" y="1373105"/>
          <a:ext cx="11683669" cy="5221782"/>
        </p:xfrm>
        <a:graphic>
          <a:graphicData uri="http://schemas.openxmlformats.org/drawingml/2006/table">
            <a:tbl>
              <a:tblPr firstRow="1" bandRow="1">
                <a:tableStyleId>{F5AB1C69-6EDB-4FF4-983F-18BD219EF322}</a:tableStyleId>
              </a:tblPr>
              <a:tblGrid>
                <a:gridCol w="10233561">
                  <a:extLst>
                    <a:ext uri="{9D8B030D-6E8A-4147-A177-3AD203B41FA5}">
                      <a16:colId xmlns:a16="http://schemas.microsoft.com/office/drawing/2014/main" val="749655871"/>
                    </a:ext>
                  </a:extLst>
                </a:gridCol>
                <a:gridCol w="1450108">
                  <a:extLst>
                    <a:ext uri="{9D8B030D-6E8A-4147-A177-3AD203B41FA5}">
                      <a16:colId xmlns:a16="http://schemas.microsoft.com/office/drawing/2014/main" val="168968113"/>
                    </a:ext>
                  </a:extLst>
                </a:gridCol>
              </a:tblGrid>
              <a:tr h="384241">
                <a:tc>
                  <a:txBody>
                    <a:bodyPr/>
                    <a:lstStyle/>
                    <a:p>
                      <a:r>
                        <a:rPr lang="en-GB" sz="2400" dirty="0">
                          <a:latin typeface="Century Gothic" panose="020B0502020202020204" pitchFamily="34" charset="0"/>
                        </a:rPr>
                        <a:t>Action </a:t>
                      </a:r>
                      <a:endParaRPr lang="en-SC" sz="2400" dirty="0"/>
                    </a:p>
                  </a:txBody>
                  <a:tcPr/>
                </a:tc>
                <a:tc>
                  <a:txBody>
                    <a:bodyPr/>
                    <a:lstStyle/>
                    <a:p>
                      <a:pPr algn="ctr"/>
                      <a:r>
                        <a:rPr lang="en-GB" sz="2000" dirty="0">
                          <a:latin typeface="Century Gothic" panose="020B0502020202020204" pitchFamily="34" charset="0"/>
                        </a:rPr>
                        <a:t>Status</a:t>
                      </a:r>
                      <a:endParaRPr lang="en-SC" sz="2000" dirty="0"/>
                    </a:p>
                  </a:txBody>
                  <a:tcPr/>
                </a:tc>
                <a:extLst>
                  <a:ext uri="{0D108BD9-81ED-4DB2-BD59-A6C34878D82A}">
                    <a16:rowId xmlns:a16="http://schemas.microsoft.com/office/drawing/2014/main" val="1078843892"/>
                  </a:ext>
                </a:extLst>
              </a:tr>
              <a:tr h="6916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Century Gothic" panose="020B0502020202020204" pitchFamily="34" charset="0"/>
                        </a:rPr>
                        <a:t>1. Set up National Referencing Team (NRT)</a:t>
                      </a:r>
                    </a:p>
                  </a:txBody>
                  <a:tcPr/>
                </a:tc>
                <a:tc>
                  <a:txBody>
                    <a:bodyPr/>
                    <a:lstStyle/>
                    <a:p>
                      <a:endParaRPr lang="en-SC" sz="2000" dirty="0">
                        <a:latin typeface="Century Gothic" panose="020B0502020202020204" pitchFamily="34" charset="0"/>
                      </a:endParaRPr>
                    </a:p>
                  </a:txBody>
                  <a:tcPr/>
                </a:tc>
                <a:extLst>
                  <a:ext uri="{0D108BD9-81ED-4DB2-BD59-A6C34878D82A}">
                    <a16:rowId xmlns:a16="http://schemas.microsoft.com/office/drawing/2014/main" val="2952164708"/>
                  </a:ext>
                </a:extLst>
              </a:tr>
              <a:tr h="6916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Century Gothic" panose="020B0502020202020204" pitchFamily="34" charset="0"/>
                        </a:rPr>
                        <a:t>2. Establish TOR for NRT</a:t>
                      </a:r>
                    </a:p>
                  </a:txBody>
                  <a:tcPr/>
                </a:tc>
                <a:tc>
                  <a:txBody>
                    <a:bodyPr/>
                    <a:lstStyle/>
                    <a:p>
                      <a:endParaRPr lang="en-SC" sz="2000" dirty="0">
                        <a:latin typeface="Century Gothic" panose="020B0502020202020204" pitchFamily="34" charset="0"/>
                      </a:endParaRPr>
                    </a:p>
                  </a:txBody>
                  <a:tcPr/>
                </a:tc>
                <a:extLst>
                  <a:ext uri="{0D108BD9-81ED-4DB2-BD59-A6C34878D82A}">
                    <a16:rowId xmlns:a16="http://schemas.microsoft.com/office/drawing/2014/main" val="3835220309"/>
                  </a:ext>
                </a:extLst>
              </a:tr>
              <a:tr h="9990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Century Gothic" panose="020B0502020202020204" pitchFamily="34" charset="0"/>
                        </a:rPr>
                        <a:t>3. Collect evidence against the criterion &amp; chapters (consultation, emails, meetings, documents, etc. )</a:t>
                      </a:r>
                    </a:p>
                  </a:txBody>
                  <a:tcPr/>
                </a:tc>
                <a:tc>
                  <a:txBody>
                    <a:bodyPr/>
                    <a:lstStyle/>
                    <a:p>
                      <a:endParaRPr lang="en-SC" sz="2000" dirty="0">
                        <a:latin typeface="Century Gothic" panose="020B0502020202020204" pitchFamily="34" charset="0"/>
                      </a:endParaRPr>
                    </a:p>
                  </a:txBody>
                  <a:tcPr/>
                </a:tc>
                <a:extLst>
                  <a:ext uri="{0D108BD9-81ED-4DB2-BD59-A6C34878D82A}">
                    <a16:rowId xmlns:a16="http://schemas.microsoft.com/office/drawing/2014/main" val="3425695054"/>
                  </a:ext>
                </a:extLst>
              </a:tr>
              <a:tr h="6916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Century Gothic" panose="020B0502020202020204" pitchFamily="34" charset="0"/>
                        </a:rPr>
                        <a:t>4. Delegate tasks (divide chapter among team members)</a:t>
                      </a:r>
                    </a:p>
                  </a:txBody>
                  <a:tcPr/>
                </a:tc>
                <a:tc>
                  <a:txBody>
                    <a:bodyPr/>
                    <a:lstStyle/>
                    <a:p>
                      <a:endParaRPr lang="en-SC" sz="2000" dirty="0">
                        <a:latin typeface="Century Gothic" panose="020B0502020202020204" pitchFamily="34" charset="0"/>
                      </a:endParaRPr>
                    </a:p>
                  </a:txBody>
                  <a:tcPr/>
                </a:tc>
                <a:extLst>
                  <a:ext uri="{0D108BD9-81ED-4DB2-BD59-A6C34878D82A}">
                    <a16:rowId xmlns:a16="http://schemas.microsoft.com/office/drawing/2014/main" val="1264281823"/>
                  </a:ext>
                </a:extLst>
              </a:tr>
              <a:tr h="9990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Century Gothic" panose="020B0502020202020204" pitchFamily="34" charset="0"/>
                        </a:rPr>
                        <a:t>5. Set working meeting schedule (to agree on collected info &amp; content of drafts)</a:t>
                      </a:r>
                    </a:p>
                  </a:txBody>
                  <a:tcPr/>
                </a:tc>
                <a:tc>
                  <a:txBody>
                    <a:bodyPr/>
                    <a:lstStyle/>
                    <a:p>
                      <a:endParaRPr lang="en-SC" sz="2000" dirty="0">
                        <a:latin typeface="Century Gothic" panose="020B0502020202020204" pitchFamily="34" charset="0"/>
                      </a:endParaRPr>
                    </a:p>
                  </a:txBody>
                  <a:tcPr/>
                </a:tc>
                <a:extLst>
                  <a:ext uri="{0D108BD9-81ED-4DB2-BD59-A6C34878D82A}">
                    <a16:rowId xmlns:a16="http://schemas.microsoft.com/office/drawing/2014/main" val="2393150484"/>
                  </a:ext>
                </a:extLst>
              </a:tr>
              <a:tr h="6916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Century Gothic" panose="020B0502020202020204" pitchFamily="34" charset="0"/>
                        </a:rPr>
                        <a:t>6. Compile first draft (then second and so on)</a:t>
                      </a:r>
                    </a:p>
                  </a:txBody>
                  <a:tcPr/>
                </a:tc>
                <a:tc>
                  <a:txBody>
                    <a:bodyPr/>
                    <a:lstStyle/>
                    <a:p>
                      <a:endParaRPr lang="en-SC" sz="2000" dirty="0">
                        <a:latin typeface="Century Gothic" panose="020B0502020202020204" pitchFamily="34" charset="0"/>
                      </a:endParaRPr>
                    </a:p>
                  </a:txBody>
                  <a:tcPr/>
                </a:tc>
                <a:extLst>
                  <a:ext uri="{0D108BD9-81ED-4DB2-BD59-A6C34878D82A}">
                    <a16:rowId xmlns:a16="http://schemas.microsoft.com/office/drawing/2014/main" val="1118038297"/>
                  </a:ext>
                </a:extLst>
              </a:tr>
            </a:tbl>
          </a:graphicData>
        </a:graphic>
      </p:graphicFrame>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365A86BB-3564-F3A3-82E2-1AEFE6295F99}"/>
                  </a:ext>
                </a:extLst>
              </p14:cNvPr>
              <p14:cNvContentPartPr/>
              <p14:nvPr/>
            </p14:nvContentPartPr>
            <p14:xfrm>
              <a:off x="10956717" y="2027837"/>
              <a:ext cx="366840" cy="300960"/>
            </p14:xfrm>
          </p:contentPart>
        </mc:Choice>
        <mc:Fallback xmlns="">
          <p:pic>
            <p:nvPicPr>
              <p:cNvPr id="8" name="Ink 7">
                <a:extLst>
                  <a:ext uri="{FF2B5EF4-FFF2-40B4-BE49-F238E27FC236}">
                    <a16:creationId xmlns:a16="http://schemas.microsoft.com/office/drawing/2014/main" id="{365A86BB-3564-F3A3-82E2-1AEFE6295F99}"/>
                  </a:ext>
                </a:extLst>
              </p:cNvPr>
              <p:cNvPicPr/>
              <p:nvPr/>
            </p:nvPicPr>
            <p:blipFill>
              <a:blip r:embed="rId4"/>
              <a:stretch>
                <a:fillRect/>
              </a:stretch>
            </p:blipFill>
            <p:spPr>
              <a:xfrm>
                <a:off x="10894077" y="1964837"/>
                <a:ext cx="49248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0D2D003E-2960-16AC-5F07-91D67E296E75}"/>
                  </a:ext>
                </a:extLst>
              </p14:cNvPr>
              <p14:cNvContentPartPr/>
              <p14:nvPr/>
            </p14:nvContentPartPr>
            <p14:xfrm>
              <a:off x="10956717" y="2738824"/>
              <a:ext cx="366840" cy="300960"/>
            </p14:xfrm>
          </p:contentPart>
        </mc:Choice>
        <mc:Fallback xmlns="">
          <p:pic>
            <p:nvPicPr>
              <p:cNvPr id="9" name="Ink 8">
                <a:extLst>
                  <a:ext uri="{FF2B5EF4-FFF2-40B4-BE49-F238E27FC236}">
                    <a16:creationId xmlns:a16="http://schemas.microsoft.com/office/drawing/2014/main" id="{0D2D003E-2960-16AC-5F07-91D67E296E75}"/>
                  </a:ext>
                </a:extLst>
              </p:cNvPr>
              <p:cNvPicPr/>
              <p:nvPr/>
            </p:nvPicPr>
            <p:blipFill>
              <a:blip r:embed="rId4"/>
              <a:stretch>
                <a:fillRect/>
              </a:stretch>
            </p:blipFill>
            <p:spPr>
              <a:xfrm>
                <a:off x="10894077" y="2675824"/>
                <a:ext cx="49248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E3F51E1E-1E20-913C-ABB6-AADA22AB1829}"/>
                  </a:ext>
                </a:extLst>
              </p14:cNvPr>
              <p14:cNvContentPartPr/>
              <p14:nvPr/>
            </p14:nvContentPartPr>
            <p14:xfrm>
              <a:off x="10956717" y="3521104"/>
              <a:ext cx="366840" cy="300960"/>
            </p14:xfrm>
          </p:contentPart>
        </mc:Choice>
        <mc:Fallback xmlns="">
          <p:pic>
            <p:nvPicPr>
              <p:cNvPr id="10" name="Ink 9">
                <a:extLst>
                  <a:ext uri="{FF2B5EF4-FFF2-40B4-BE49-F238E27FC236}">
                    <a16:creationId xmlns:a16="http://schemas.microsoft.com/office/drawing/2014/main" id="{E3F51E1E-1E20-913C-ABB6-AADA22AB1829}"/>
                  </a:ext>
                </a:extLst>
              </p:cNvPr>
              <p:cNvPicPr/>
              <p:nvPr/>
            </p:nvPicPr>
            <p:blipFill>
              <a:blip r:embed="rId4"/>
              <a:stretch>
                <a:fillRect/>
              </a:stretch>
            </p:blipFill>
            <p:spPr>
              <a:xfrm>
                <a:off x="10894077" y="3458104"/>
                <a:ext cx="49248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F8A0FBDF-ADE1-2842-2F01-5358189C6C5A}"/>
                  </a:ext>
                </a:extLst>
              </p14:cNvPr>
              <p14:cNvContentPartPr/>
              <p14:nvPr/>
            </p14:nvContentPartPr>
            <p14:xfrm>
              <a:off x="10956717" y="4347383"/>
              <a:ext cx="366840" cy="300960"/>
            </p14:xfrm>
          </p:contentPart>
        </mc:Choice>
        <mc:Fallback xmlns="">
          <p:pic>
            <p:nvPicPr>
              <p:cNvPr id="13" name="Ink 12">
                <a:extLst>
                  <a:ext uri="{FF2B5EF4-FFF2-40B4-BE49-F238E27FC236}">
                    <a16:creationId xmlns:a16="http://schemas.microsoft.com/office/drawing/2014/main" id="{F8A0FBDF-ADE1-2842-2F01-5358189C6C5A}"/>
                  </a:ext>
                </a:extLst>
              </p:cNvPr>
              <p:cNvPicPr/>
              <p:nvPr/>
            </p:nvPicPr>
            <p:blipFill>
              <a:blip r:embed="rId4"/>
              <a:stretch>
                <a:fillRect/>
              </a:stretch>
            </p:blipFill>
            <p:spPr>
              <a:xfrm>
                <a:off x="10894077" y="4284383"/>
                <a:ext cx="49248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1850AA28-5B82-5795-66D0-314343A9C06D}"/>
                  </a:ext>
                </a:extLst>
              </p14:cNvPr>
              <p14:cNvContentPartPr/>
              <p14:nvPr/>
            </p14:nvContentPartPr>
            <p14:xfrm>
              <a:off x="10956717" y="5129663"/>
              <a:ext cx="366840" cy="300960"/>
            </p14:xfrm>
          </p:contentPart>
        </mc:Choice>
        <mc:Fallback xmlns="">
          <p:pic>
            <p:nvPicPr>
              <p:cNvPr id="14" name="Ink 13">
                <a:extLst>
                  <a:ext uri="{FF2B5EF4-FFF2-40B4-BE49-F238E27FC236}">
                    <a16:creationId xmlns:a16="http://schemas.microsoft.com/office/drawing/2014/main" id="{1850AA28-5B82-5795-66D0-314343A9C06D}"/>
                  </a:ext>
                </a:extLst>
              </p:cNvPr>
              <p:cNvPicPr/>
              <p:nvPr/>
            </p:nvPicPr>
            <p:blipFill>
              <a:blip r:embed="rId4"/>
              <a:stretch>
                <a:fillRect/>
              </a:stretch>
            </p:blipFill>
            <p:spPr>
              <a:xfrm>
                <a:off x="10894077" y="5066663"/>
                <a:ext cx="49248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B4DBF6EA-4574-53EF-2C0E-205AC4B93CC6}"/>
                  </a:ext>
                </a:extLst>
              </p14:cNvPr>
              <p14:cNvContentPartPr/>
              <p14:nvPr/>
            </p14:nvContentPartPr>
            <p14:xfrm>
              <a:off x="10956717" y="6166696"/>
              <a:ext cx="366840" cy="300960"/>
            </p14:xfrm>
          </p:contentPart>
        </mc:Choice>
        <mc:Fallback xmlns="">
          <p:pic>
            <p:nvPicPr>
              <p:cNvPr id="15" name="Ink 14">
                <a:extLst>
                  <a:ext uri="{FF2B5EF4-FFF2-40B4-BE49-F238E27FC236}">
                    <a16:creationId xmlns:a16="http://schemas.microsoft.com/office/drawing/2014/main" id="{B4DBF6EA-4574-53EF-2C0E-205AC4B93CC6}"/>
                  </a:ext>
                </a:extLst>
              </p:cNvPr>
              <p:cNvPicPr/>
              <p:nvPr/>
            </p:nvPicPr>
            <p:blipFill>
              <a:blip r:embed="rId4"/>
              <a:stretch>
                <a:fillRect/>
              </a:stretch>
            </p:blipFill>
            <p:spPr>
              <a:xfrm>
                <a:off x="10894077" y="6103696"/>
                <a:ext cx="492480" cy="426600"/>
              </a:xfrm>
              <a:prstGeom prst="rect">
                <a:avLst/>
              </a:prstGeom>
            </p:spPr>
          </p:pic>
        </mc:Fallback>
      </mc:AlternateContent>
    </p:spTree>
    <p:extLst>
      <p:ext uri="{BB962C8B-B14F-4D97-AF65-F5344CB8AC3E}">
        <p14:creationId xmlns:p14="http://schemas.microsoft.com/office/powerpoint/2010/main" val="813478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3D13AE3-14EC-B21E-ED7F-2AC0C1A06C8E}"/>
              </a:ext>
            </a:extLst>
          </p:cNvPr>
          <p:cNvGraphicFramePr>
            <a:graphicFrameLocks noGrp="1"/>
          </p:cNvGraphicFramePr>
          <p:nvPr>
            <p:extLst>
              <p:ext uri="{D42A27DB-BD31-4B8C-83A1-F6EECF244321}">
                <p14:modId xmlns:p14="http://schemas.microsoft.com/office/powerpoint/2010/main" val="3311526528"/>
              </p:ext>
            </p:extLst>
          </p:nvPr>
        </p:nvGraphicFramePr>
        <p:xfrm>
          <a:off x="286327" y="1412385"/>
          <a:ext cx="11410867" cy="4535640"/>
        </p:xfrm>
        <a:graphic>
          <a:graphicData uri="http://schemas.openxmlformats.org/drawingml/2006/table">
            <a:tbl>
              <a:tblPr firstRow="1" bandRow="1">
                <a:tableStyleId>{F5AB1C69-6EDB-4FF4-983F-18BD219EF322}</a:tableStyleId>
              </a:tblPr>
              <a:tblGrid>
                <a:gridCol w="9996927">
                  <a:extLst>
                    <a:ext uri="{9D8B030D-6E8A-4147-A177-3AD203B41FA5}">
                      <a16:colId xmlns:a16="http://schemas.microsoft.com/office/drawing/2014/main" val="1627742644"/>
                    </a:ext>
                  </a:extLst>
                </a:gridCol>
                <a:gridCol w="1413940">
                  <a:extLst>
                    <a:ext uri="{9D8B030D-6E8A-4147-A177-3AD203B41FA5}">
                      <a16:colId xmlns:a16="http://schemas.microsoft.com/office/drawing/2014/main" val="2319792616"/>
                    </a:ext>
                  </a:extLst>
                </a:gridCol>
              </a:tblGrid>
              <a:tr h="508515">
                <a:tc>
                  <a:txBody>
                    <a:bodyPr/>
                    <a:lstStyle/>
                    <a:p>
                      <a:pPr>
                        <a:lnSpc>
                          <a:spcPct val="107000"/>
                        </a:lnSpc>
                        <a:spcAft>
                          <a:spcPts val="800"/>
                        </a:spcAft>
                        <a:buNone/>
                      </a:pPr>
                      <a:r>
                        <a:rPr lang="en-GB" sz="2400" kern="100" dirty="0">
                          <a:effectLst/>
                          <a:latin typeface="Century Gothic" panose="020B0502020202020204" pitchFamily="34" charset="0"/>
                        </a:rPr>
                        <a:t>Action </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a:lnSpc>
                          <a:spcPct val="107000"/>
                        </a:lnSpc>
                        <a:spcAft>
                          <a:spcPts val="800"/>
                        </a:spcAft>
                        <a:buNone/>
                      </a:pPr>
                      <a:r>
                        <a:rPr lang="en-GB" sz="2400" kern="100">
                          <a:effectLst/>
                          <a:latin typeface="Century Gothic" panose="020B0502020202020204" pitchFamily="34" charset="0"/>
                        </a:rPr>
                        <a:t>Status</a:t>
                      </a:r>
                      <a:endParaRPr lang="en-SC" sz="24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833784644"/>
                  </a:ext>
                </a:extLst>
              </a:tr>
              <a:tr h="656045">
                <a:tc>
                  <a:txBody>
                    <a:bodyPr/>
                    <a:lstStyle/>
                    <a:p>
                      <a:pPr>
                        <a:lnSpc>
                          <a:spcPct val="107000"/>
                        </a:lnSpc>
                        <a:spcAft>
                          <a:spcPts val="800"/>
                        </a:spcAft>
                        <a:buNone/>
                      </a:pPr>
                      <a:r>
                        <a:rPr lang="en-US" sz="2400" kern="100" dirty="0">
                          <a:effectLst/>
                          <a:latin typeface="Century Gothic" panose="020B0502020202020204" pitchFamily="34" charset="0"/>
                        </a:rPr>
                        <a:t>7. National Validation workshop </a:t>
                      </a:r>
                    </a:p>
                  </a:txBody>
                  <a:tcPr marL="77886" marR="77886" marT="38943" marB="38943"/>
                </a:tc>
                <a:tc>
                  <a:txBody>
                    <a:bodyPr/>
                    <a:lstStyle/>
                    <a:p>
                      <a:pPr>
                        <a:lnSpc>
                          <a:spcPct val="107000"/>
                        </a:lnSpc>
                        <a:buNone/>
                      </a:pPr>
                      <a:endParaRPr lang="en-SC" sz="2400" kern="100">
                        <a:effectLst/>
                        <a:latin typeface="Century Gothic" panose="020B050202020202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3136440227"/>
                  </a:ext>
                </a:extLst>
              </a:tr>
              <a:tr h="708563">
                <a:tc>
                  <a:txBody>
                    <a:bodyPr/>
                    <a:lstStyle/>
                    <a:p>
                      <a:pPr>
                        <a:lnSpc>
                          <a:spcPct val="107000"/>
                        </a:lnSpc>
                        <a:spcAft>
                          <a:spcPts val="800"/>
                        </a:spcAft>
                        <a:buNone/>
                      </a:pPr>
                      <a:r>
                        <a:rPr lang="en-US" sz="2400" kern="100" dirty="0">
                          <a:effectLst/>
                          <a:latin typeface="Century Gothic" panose="020B0502020202020204" pitchFamily="34" charset="0"/>
                        </a:rPr>
                        <a:t>8. Consolidated report and final endorsement of participants</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a:lnSpc>
                          <a:spcPct val="107000"/>
                        </a:lnSpc>
                        <a:buNone/>
                      </a:pPr>
                      <a:endParaRPr lang="en-SC" sz="2400" kern="100">
                        <a:effectLst/>
                        <a:latin typeface="Century Gothic" panose="020B050202020202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1701843057"/>
                  </a:ext>
                </a:extLst>
              </a:tr>
              <a:tr h="733699">
                <a:tc>
                  <a:txBody>
                    <a:bodyPr/>
                    <a:lstStyle/>
                    <a:p>
                      <a:pPr>
                        <a:lnSpc>
                          <a:spcPct val="107000"/>
                        </a:lnSpc>
                        <a:spcAft>
                          <a:spcPts val="800"/>
                        </a:spcAft>
                        <a:buNone/>
                      </a:pPr>
                      <a:r>
                        <a:rPr lang="en-US" sz="2400" kern="100" dirty="0">
                          <a:effectLst/>
                          <a:latin typeface="Century Gothic" panose="020B0502020202020204" pitchFamily="34" charset="0"/>
                        </a:rPr>
                        <a:t>9. Present draft to the SQA Board</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a:lnSpc>
                          <a:spcPct val="107000"/>
                        </a:lnSpc>
                        <a:buNone/>
                      </a:pPr>
                      <a:endParaRPr lang="en-SC" sz="2400" kern="100" dirty="0">
                        <a:effectLst/>
                        <a:latin typeface="Century Gothic" panose="020B050202020202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4133204108"/>
                  </a:ext>
                </a:extLst>
              </a:tr>
              <a:tr h="964409">
                <a:tc>
                  <a:txBody>
                    <a:bodyPr/>
                    <a:lstStyle/>
                    <a:p>
                      <a:pPr>
                        <a:lnSpc>
                          <a:spcPct val="107000"/>
                        </a:lnSpc>
                        <a:spcAft>
                          <a:spcPts val="800"/>
                        </a:spcAft>
                        <a:buNone/>
                      </a:pPr>
                      <a:r>
                        <a:rPr lang="en-US" sz="2400" kern="100" dirty="0">
                          <a:effectLst/>
                          <a:latin typeface="Century Gothic" panose="020B0502020202020204" pitchFamily="34" charset="0"/>
                        </a:rPr>
                        <a:t>10. Present current draft to the Executive Committee of the Ministry of EHRD</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a:lnSpc>
                          <a:spcPct val="107000"/>
                        </a:lnSpc>
                        <a:buNone/>
                      </a:pPr>
                      <a:endParaRPr lang="en-SC" sz="2400" kern="100" dirty="0">
                        <a:effectLst/>
                        <a:latin typeface="Century Gothic" panose="020B050202020202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1942043217"/>
                  </a:ext>
                </a:extLst>
              </a:tr>
              <a:tr h="964409">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2400" kern="100" dirty="0">
                          <a:effectLst/>
                          <a:latin typeface="Century Gothic" panose="020B0502020202020204" pitchFamily="34" charset="0"/>
                        </a:rPr>
                        <a:t>11. Send latest draft to ACQF Network</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a:lnSpc>
                          <a:spcPct val="107000"/>
                        </a:lnSpc>
                        <a:buNone/>
                      </a:pPr>
                      <a:endParaRPr lang="en-SC" sz="2400" kern="100" dirty="0">
                        <a:effectLst/>
                        <a:latin typeface="Century Gothic" panose="020B050202020202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538240336"/>
                  </a:ext>
                </a:extLst>
              </a:tr>
            </a:tbl>
          </a:graphicData>
        </a:graphic>
      </p:graphicFrame>
      <p:sp>
        <p:nvSpPr>
          <p:cNvPr id="10" name="Title 1">
            <a:extLst>
              <a:ext uri="{FF2B5EF4-FFF2-40B4-BE49-F238E27FC236}">
                <a16:creationId xmlns:a16="http://schemas.microsoft.com/office/drawing/2014/main" id="{327AFA61-F2BB-1999-86F2-11403F152962}"/>
              </a:ext>
            </a:extLst>
          </p:cNvPr>
          <p:cNvSpPr txBox="1">
            <a:spLocks/>
          </p:cNvSpPr>
          <p:nvPr/>
        </p:nvSpPr>
        <p:spPr>
          <a:xfrm>
            <a:off x="157349" y="336072"/>
            <a:ext cx="969953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effectLst>
                  <a:outerShdw blurRad="38100" dist="38100" dir="2700000" algn="tl">
                    <a:srgbClr val="000000">
                      <a:alpha val="43137"/>
                    </a:srgbClr>
                  </a:outerShdw>
                </a:effectLst>
                <a:latin typeface="Century Gothic" panose="020B0502020202020204" pitchFamily="34" charset="0"/>
              </a:rPr>
              <a:t>Where are we now?</a:t>
            </a:r>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C3C434E2-D27A-7E16-FE4F-5236DE58CD29}"/>
                  </a:ext>
                </a:extLst>
              </p14:cNvPr>
              <p14:cNvContentPartPr/>
              <p14:nvPr/>
            </p14:nvContentPartPr>
            <p14:xfrm>
              <a:off x="10851143" y="2103473"/>
              <a:ext cx="366840" cy="300960"/>
            </p14:xfrm>
          </p:contentPart>
        </mc:Choice>
        <mc:Fallback xmlns="">
          <p:pic>
            <p:nvPicPr>
              <p:cNvPr id="11" name="Ink 10">
                <a:extLst>
                  <a:ext uri="{FF2B5EF4-FFF2-40B4-BE49-F238E27FC236}">
                    <a16:creationId xmlns:a16="http://schemas.microsoft.com/office/drawing/2014/main" id="{C3C434E2-D27A-7E16-FE4F-5236DE58CD29}"/>
                  </a:ext>
                </a:extLst>
              </p:cNvPr>
              <p:cNvPicPr/>
              <p:nvPr/>
            </p:nvPicPr>
            <p:blipFill>
              <a:blip r:embed="rId4"/>
              <a:stretch>
                <a:fillRect/>
              </a:stretch>
            </p:blipFill>
            <p:spPr>
              <a:xfrm>
                <a:off x="10788503" y="2040473"/>
                <a:ext cx="49248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3A2C6984-7B31-193B-2749-7C12E7C766F2}"/>
                  </a:ext>
                </a:extLst>
              </p14:cNvPr>
              <p14:cNvContentPartPr/>
              <p14:nvPr/>
            </p14:nvContentPartPr>
            <p14:xfrm>
              <a:off x="10851143" y="2794561"/>
              <a:ext cx="366840" cy="300960"/>
            </p14:xfrm>
          </p:contentPart>
        </mc:Choice>
        <mc:Fallback xmlns="">
          <p:pic>
            <p:nvPicPr>
              <p:cNvPr id="12" name="Ink 11">
                <a:extLst>
                  <a:ext uri="{FF2B5EF4-FFF2-40B4-BE49-F238E27FC236}">
                    <a16:creationId xmlns:a16="http://schemas.microsoft.com/office/drawing/2014/main" id="{3A2C6984-7B31-193B-2749-7C12E7C766F2}"/>
                  </a:ext>
                </a:extLst>
              </p:cNvPr>
              <p:cNvPicPr/>
              <p:nvPr/>
            </p:nvPicPr>
            <p:blipFill>
              <a:blip r:embed="rId4"/>
              <a:stretch>
                <a:fillRect/>
              </a:stretch>
            </p:blipFill>
            <p:spPr>
              <a:xfrm>
                <a:off x="10788503" y="2731561"/>
                <a:ext cx="49248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E5C00F90-9E25-D7FC-876B-2F25A7A67E9D}"/>
                  </a:ext>
                </a:extLst>
              </p14:cNvPr>
              <p14:cNvContentPartPr/>
              <p14:nvPr/>
            </p14:nvContentPartPr>
            <p14:xfrm>
              <a:off x="10865405" y="3508032"/>
              <a:ext cx="366840" cy="300960"/>
            </p14:xfrm>
          </p:contentPart>
        </mc:Choice>
        <mc:Fallback xmlns="">
          <p:pic>
            <p:nvPicPr>
              <p:cNvPr id="13" name="Ink 12">
                <a:extLst>
                  <a:ext uri="{FF2B5EF4-FFF2-40B4-BE49-F238E27FC236}">
                    <a16:creationId xmlns:a16="http://schemas.microsoft.com/office/drawing/2014/main" id="{E5C00F90-9E25-D7FC-876B-2F25A7A67E9D}"/>
                  </a:ext>
                </a:extLst>
              </p:cNvPr>
              <p:cNvPicPr/>
              <p:nvPr/>
            </p:nvPicPr>
            <p:blipFill>
              <a:blip r:embed="rId4"/>
              <a:stretch>
                <a:fillRect/>
              </a:stretch>
            </p:blipFill>
            <p:spPr>
              <a:xfrm>
                <a:off x="10802765" y="3445032"/>
                <a:ext cx="49248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Ink 13">
                <a:extLst>
                  <a:ext uri="{FF2B5EF4-FFF2-40B4-BE49-F238E27FC236}">
                    <a16:creationId xmlns:a16="http://schemas.microsoft.com/office/drawing/2014/main" id="{10BC4C93-B0A8-A740-1310-1535C7E03159}"/>
                  </a:ext>
                </a:extLst>
              </p14:cNvPr>
              <p14:cNvContentPartPr/>
              <p14:nvPr/>
            </p14:nvContentPartPr>
            <p14:xfrm>
              <a:off x="10851143" y="4349600"/>
              <a:ext cx="366840" cy="300960"/>
            </p14:xfrm>
          </p:contentPart>
        </mc:Choice>
        <mc:Fallback xmlns="">
          <p:pic>
            <p:nvPicPr>
              <p:cNvPr id="14" name="Ink 13">
                <a:extLst>
                  <a:ext uri="{FF2B5EF4-FFF2-40B4-BE49-F238E27FC236}">
                    <a16:creationId xmlns:a16="http://schemas.microsoft.com/office/drawing/2014/main" id="{10BC4C93-B0A8-A740-1310-1535C7E03159}"/>
                  </a:ext>
                </a:extLst>
              </p:cNvPr>
              <p:cNvPicPr/>
              <p:nvPr/>
            </p:nvPicPr>
            <p:blipFill>
              <a:blip r:embed="rId4"/>
              <a:stretch>
                <a:fillRect/>
              </a:stretch>
            </p:blipFill>
            <p:spPr>
              <a:xfrm>
                <a:off x="10788503" y="4286600"/>
                <a:ext cx="492480" cy="426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CFAD20E1-37C3-4EC1-0DA6-8AA02AB7361E}"/>
                  </a:ext>
                </a:extLst>
              </p14:cNvPr>
              <p14:cNvContentPartPr/>
              <p14:nvPr/>
            </p14:nvContentPartPr>
            <p14:xfrm>
              <a:off x="10851143" y="5295135"/>
              <a:ext cx="366840" cy="300960"/>
            </p14:xfrm>
          </p:contentPart>
        </mc:Choice>
        <mc:Fallback xmlns="">
          <p:pic>
            <p:nvPicPr>
              <p:cNvPr id="16" name="Ink 15">
                <a:extLst>
                  <a:ext uri="{FF2B5EF4-FFF2-40B4-BE49-F238E27FC236}">
                    <a16:creationId xmlns:a16="http://schemas.microsoft.com/office/drawing/2014/main" id="{CFAD20E1-37C3-4EC1-0DA6-8AA02AB7361E}"/>
                  </a:ext>
                </a:extLst>
              </p:cNvPr>
              <p:cNvPicPr/>
              <p:nvPr/>
            </p:nvPicPr>
            <p:blipFill>
              <a:blip r:embed="rId4"/>
              <a:stretch>
                <a:fillRect/>
              </a:stretch>
            </p:blipFill>
            <p:spPr>
              <a:xfrm>
                <a:off x="10788503" y="5232135"/>
                <a:ext cx="492480" cy="426600"/>
              </a:xfrm>
              <a:prstGeom prst="rect">
                <a:avLst/>
              </a:prstGeom>
            </p:spPr>
          </p:pic>
        </mc:Fallback>
      </mc:AlternateContent>
      <p:pic>
        <p:nvPicPr>
          <p:cNvPr id="18" name="Picture 17">
            <a:extLst>
              <a:ext uri="{FF2B5EF4-FFF2-40B4-BE49-F238E27FC236}">
                <a16:creationId xmlns:a16="http://schemas.microsoft.com/office/drawing/2014/main" id="{8CF084DC-9011-DD0B-4E6F-032629E2BC60}"/>
              </a:ext>
            </a:extLst>
          </p:cNvPr>
          <p:cNvPicPr>
            <a:picLocks noChangeAspect="1"/>
          </p:cNvPicPr>
          <p:nvPr/>
        </p:nvPicPr>
        <p:blipFill>
          <a:blip r:embed="rId9">
            <a:extLst>
              <a:ext uri="{28A0092B-C50C-407E-A947-70E740481C1C}">
                <a14:useLocalDpi xmlns:a14="http://schemas.microsoft.com/office/drawing/2010/main" val="0"/>
              </a:ext>
            </a:extLst>
          </a:blip>
          <a:srcRect l="25888" r="28763" b="21189"/>
          <a:stretch>
            <a:fillRect/>
          </a:stretch>
        </p:blipFill>
        <p:spPr>
          <a:xfrm>
            <a:off x="10621572" y="5771408"/>
            <a:ext cx="1570428" cy="996058"/>
          </a:xfrm>
          <a:prstGeom prst="rect">
            <a:avLst/>
          </a:prstGeom>
        </p:spPr>
      </p:pic>
    </p:spTree>
    <p:extLst>
      <p:ext uri="{BB962C8B-B14F-4D97-AF65-F5344CB8AC3E}">
        <p14:creationId xmlns:p14="http://schemas.microsoft.com/office/powerpoint/2010/main" val="2302800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4FEF1-2517-DA6D-4191-DBDA8A195D0E}"/>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33FFF64B-4A51-6C16-6402-AA147C48D2B2}"/>
              </a:ext>
            </a:extLst>
          </p:cNvPr>
          <p:cNvGraphicFramePr>
            <a:graphicFrameLocks noGrp="1"/>
          </p:cNvGraphicFramePr>
          <p:nvPr>
            <p:extLst>
              <p:ext uri="{D42A27DB-BD31-4B8C-83A1-F6EECF244321}">
                <p14:modId xmlns:p14="http://schemas.microsoft.com/office/powerpoint/2010/main" val="2049809107"/>
              </p:ext>
            </p:extLst>
          </p:nvPr>
        </p:nvGraphicFramePr>
        <p:xfrm>
          <a:off x="286328" y="1412385"/>
          <a:ext cx="11379200" cy="3969563"/>
        </p:xfrm>
        <a:graphic>
          <a:graphicData uri="http://schemas.openxmlformats.org/drawingml/2006/table">
            <a:tbl>
              <a:tblPr firstRow="1" bandRow="1">
                <a:tableStyleId>{F5AB1C69-6EDB-4FF4-983F-18BD219EF322}</a:tableStyleId>
              </a:tblPr>
              <a:tblGrid>
                <a:gridCol w="9969184">
                  <a:extLst>
                    <a:ext uri="{9D8B030D-6E8A-4147-A177-3AD203B41FA5}">
                      <a16:colId xmlns:a16="http://schemas.microsoft.com/office/drawing/2014/main" val="1627742644"/>
                    </a:ext>
                  </a:extLst>
                </a:gridCol>
                <a:gridCol w="1410016">
                  <a:extLst>
                    <a:ext uri="{9D8B030D-6E8A-4147-A177-3AD203B41FA5}">
                      <a16:colId xmlns:a16="http://schemas.microsoft.com/office/drawing/2014/main" val="2319792616"/>
                    </a:ext>
                  </a:extLst>
                </a:gridCol>
              </a:tblGrid>
              <a:tr h="458638">
                <a:tc>
                  <a:txBody>
                    <a:bodyPr/>
                    <a:lstStyle/>
                    <a:p>
                      <a:pPr>
                        <a:lnSpc>
                          <a:spcPct val="107000"/>
                        </a:lnSpc>
                        <a:spcAft>
                          <a:spcPts val="800"/>
                        </a:spcAft>
                        <a:buNone/>
                      </a:pPr>
                      <a:r>
                        <a:rPr lang="en-GB" sz="2400" kern="100" dirty="0">
                          <a:effectLst/>
                          <a:latin typeface="Century Gothic" panose="020B0502020202020204" pitchFamily="34" charset="0"/>
                        </a:rPr>
                        <a:t>Action </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a:lnSpc>
                          <a:spcPct val="107000"/>
                        </a:lnSpc>
                        <a:spcAft>
                          <a:spcPts val="800"/>
                        </a:spcAft>
                        <a:buNone/>
                      </a:pPr>
                      <a:r>
                        <a:rPr lang="en-GB" sz="2400" kern="100">
                          <a:effectLst/>
                          <a:latin typeface="Century Gothic" panose="020B0502020202020204" pitchFamily="34" charset="0"/>
                        </a:rPr>
                        <a:t>Status</a:t>
                      </a:r>
                      <a:endParaRPr lang="en-SC" sz="24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833784644"/>
                  </a:ext>
                </a:extLst>
              </a:tr>
              <a:tr h="639064">
                <a:tc>
                  <a:txBody>
                    <a:bodyPr/>
                    <a:lstStyle/>
                    <a:p>
                      <a:pPr>
                        <a:lnSpc>
                          <a:spcPct val="107000"/>
                        </a:lnSpc>
                        <a:spcAft>
                          <a:spcPts val="800"/>
                        </a:spcAft>
                        <a:buNone/>
                      </a:pPr>
                      <a:r>
                        <a:rPr lang="en-US" sz="2400" kern="100" dirty="0">
                          <a:effectLst/>
                          <a:latin typeface="Century Gothic" panose="020B0502020202020204" pitchFamily="34" charset="0"/>
                        </a:rPr>
                        <a:t>12. Present to ACQF Forum in July</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a:lnSpc>
                          <a:spcPct val="107000"/>
                        </a:lnSpc>
                        <a:buNone/>
                      </a:pPr>
                      <a:endParaRPr lang="en-SC" sz="2400" kern="100" dirty="0">
                        <a:effectLst/>
                        <a:latin typeface="Century Gothic" panose="020B050202020202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1701843057"/>
                  </a:ext>
                </a:extLst>
              </a:tr>
              <a:tr h="661735">
                <a:tc>
                  <a:txBody>
                    <a:bodyPr/>
                    <a:lstStyle/>
                    <a:p>
                      <a:pPr>
                        <a:lnSpc>
                          <a:spcPct val="107000"/>
                        </a:lnSpc>
                        <a:spcAft>
                          <a:spcPts val="800"/>
                        </a:spcAft>
                        <a:buNone/>
                      </a:pPr>
                      <a:r>
                        <a:rPr lang="en-GB" sz="2400" kern="100" dirty="0">
                          <a:effectLst/>
                          <a:latin typeface="Century Gothic" panose="020B0502020202020204" pitchFamily="34" charset="0"/>
                          <a:ea typeface="Calibri" panose="020F0502020204030204" pitchFamily="34" charset="0"/>
                          <a:cs typeface="Times New Roman" panose="02020603050405020304" pitchFamily="18" charset="0"/>
                        </a:rPr>
                        <a:t>13. Amend final draft to reflect comments received</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a:lnSpc>
                          <a:spcPct val="107000"/>
                        </a:lnSpc>
                        <a:buNone/>
                      </a:pPr>
                      <a:r>
                        <a:rPr lang="en-GB" sz="2400" b="1" kern="100" dirty="0">
                          <a:solidFill>
                            <a:srgbClr val="FF0000"/>
                          </a:solidFill>
                          <a:effectLst/>
                          <a:latin typeface="Century Gothic" panose="020B0502020202020204" pitchFamily="34" charset="0"/>
                          <a:cs typeface="Times New Roman" panose="02020603050405020304" pitchFamily="18" charset="0"/>
                        </a:rPr>
                        <a:t>Pending</a:t>
                      </a:r>
                      <a:endParaRPr lang="en-SC" sz="2400" kern="100" dirty="0">
                        <a:effectLst/>
                        <a:latin typeface="Century Gothic" panose="020B050202020202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781589153"/>
                  </a:ext>
                </a:extLst>
              </a:tr>
              <a:tr h="371722">
                <a:tc>
                  <a:txBody>
                    <a:bodyPr/>
                    <a:lstStyle/>
                    <a:p>
                      <a:pPr>
                        <a:lnSpc>
                          <a:spcPct val="107000"/>
                        </a:lnSpc>
                        <a:spcAft>
                          <a:spcPts val="800"/>
                        </a:spcAft>
                        <a:buNone/>
                      </a:pPr>
                      <a:r>
                        <a:rPr lang="en-GB" sz="2400" kern="100" dirty="0">
                          <a:effectLst/>
                          <a:latin typeface="Century Gothic" panose="020B0502020202020204" pitchFamily="34" charset="0"/>
                          <a:ea typeface="Calibri" panose="020F0502020204030204" pitchFamily="34" charset="0"/>
                          <a:cs typeface="Times New Roman" panose="02020603050405020304" pitchFamily="18" charset="0"/>
                        </a:rPr>
                        <a:t>14. </a:t>
                      </a:r>
                      <a:r>
                        <a:rPr lang="en-US" sz="2400" kern="100" dirty="0">
                          <a:effectLst/>
                          <a:latin typeface="Century Gothic" panose="020B0502020202020204" pitchFamily="34" charset="0"/>
                        </a:rPr>
                        <a:t>Present final draft to the Cabinet of Ministers for support</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2400" b="1" kern="100" dirty="0">
                          <a:solidFill>
                            <a:srgbClr val="FF0000"/>
                          </a:solidFill>
                          <a:effectLst/>
                          <a:latin typeface="Century Gothic" panose="020B0502020202020204" pitchFamily="34" charset="0"/>
                          <a:cs typeface="Times New Roman" panose="02020603050405020304" pitchFamily="18" charset="0"/>
                        </a:rPr>
                        <a:t>Pending </a:t>
                      </a:r>
                      <a:r>
                        <a:rPr lang="en-GB" sz="1400" b="1" kern="100" dirty="0">
                          <a:solidFill>
                            <a:srgbClr val="FF0000"/>
                          </a:solidFill>
                          <a:effectLst/>
                          <a:latin typeface="Century Gothic" panose="020B0502020202020204" pitchFamily="34" charset="0"/>
                          <a:cs typeface="Times New Roman" panose="02020603050405020304" pitchFamily="18" charset="0"/>
                        </a:rPr>
                        <a:t>appointment</a:t>
                      </a:r>
                      <a:r>
                        <a:rPr lang="en-GB" sz="2400" kern="100" dirty="0">
                          <a:effectLst/>
                          <a:latin typeface="Century Gothic" panose="020B0502020202020204" pitchFamily="34" charset="0"/>
                          <a:cs typeface="Times New Roman" panose="02020603050405020304" pitchFamily="18" charset="0"/>
                        </a:rPr>
                        <a:t> </a:t>
                      </a:r>
                      <a:endParaRPr lang="en-SC" sz="2400" kern="100" dirty="0">
                        <a:effectLst/>
                        <a:latin typeface="Century Gothic" panose="020B050202020202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1677684602"/>
                  </a:ext>
                </a:extLst>
              </a:tr>
              <a:tr h="6617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kern="100" dirty="0">
                          <a:effectLst/>
                          <a:latin typeface="Century Gothic" panose="020B0502020202020204" pitchFamily="34" charset="0"/>
                        </a:rPr>
                        <a:t>15. Send final report to ACQF Network</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SC" dirty="0"/>
                    </a:p>
                  </a:txBody>
                  <a:tcPr marL="77886" marR="77886" marT="38943" marB="38943"/>
                </a:tc>
                <a:tc>
                  <a:txBody>
                    <a:bodyPr/>
                    <a:lstStyle/>
                    <a:p>
                      <a:r>
                        <a:rPr lang="en-GB" sz="2400" b="1" kern="100" dirty="0">
                          <a:solidFill>
                            <a:srgbClr val="FF0000"/>
                          </a:solidFill>
                          <a:effectLst/>
                          <a:latin typeface="Century Gothic" panose="020B0502020202020204" pitchFamily="34" charset="0"/>
                          <a:cs typeface="Times New Roman" panose="02020603050405020304" pitchFamily="18" charset="0"/>
                        </a:rPr>
                        <a:t>Pending</a:t>
                      </a:r>
                      <a:endParaRPr lang="en-SC" dirty="0"/>
                    </a:p>
                  </a:txBody>
                  <a:tcPr marL="77886" marR="77886" marT="38943" marB="38943"/>
                </a:tc>
                <a:extLst>
                  <a:ext uri="{0D108BD9-81ED-4DB2-BD59-A6C34878D82A}">
                    <a16:rowId xmlns:a16="http://schemas.microsoft.com/office/drawing/2014/main" val="4133204108"/>
                  </a:ext>
                </a:extLst>
              </a:tr>
              <a:tr h="661735">
                <a:tc>
                  <a:txBody>
                    <a:bodyPr/>
                    <a:lstStyle/>
                    <a:p>
                      <a:pPr>
                        <a:lnSpc>
                          <a:spcPct val="107000"/>
                        </a:lnSpc>
                        <a:spcAft>
                          <a:spcPts val="800"/>
                        </a:spcAft>
                        <a:buNone/>
                      </a:pPr>
                      <a:r>
                        <a:rPr lang="en-US" sz="2400" kern="100" dirty="0">
                          <a:effectLst/>
                          <a:latin typeface="Century Gothic" panose="020B0502020202020204" pitchFamily="34" charset="0"/>
                        </a:rPr>
                        <a:t>16. Publish on ACQF designated website and SQA website</a:t>
                      </a:r>
                      <a:endParaRPr lang="en-SC" sz="24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7886" marR="77886" marT="38943" marB="38943"/>
                </a:tc>
                <a:tc>
                  <a:txBody>
                    <a:bodyPr/>
                    <a:lstStyle/>
                    <a:p>
                      <a:pPr>
                        <a:lnSpc>
                          <a:spcPct val="107000"/>
                        </a:lnSpc>
                        <a:buNone/>
                      </a:pPr>
                      <a:r>
                        <a:rPr lang="en-GB" sz="2400" b="1" kern="100" dirty="0">
                          <a:solidFill>
                            <a:srgbClr val="FF0000"/>
                          </a:solidFill>
                          <a:effectLst/>
                          <a:latin typeface="Century Gothic" panose="020B0502020202020204" pitchFamily="34" charset="0"/>
                          <a:cs typeface="Times New Roman" panose="02020603050405020304" pitchFamily="18" charset="0"/>
                        </a:rPr>
                        <a:t>Pending</a:t>
                      </a:r>
                      <a:endParaRPr lang="en-SC" sz="2400" kern="100" dirty="0">
                        <a:effectLst/>
                        <a:latin typeface="Century Gothic" panose="020B0502020202020204" pitchFamily="34" charset="0"/>
                        <a:cs typeface="Times New Roman" panose="02020603050405020304" pitchFamily="18" charset="0"/>
                      </a:endParaRPr>
                    </a:p>
                  </a:txBody>
                  <a:tcPr marL="77886" marR="77886" marT="38943" marB="38943"/>
                </a:tc>
                <a:extLst>
                  <a:ext uri="{0D108BD9-81ED-4DB2-BD59-A6C34878D82A}">
                    <a16:rowId xmlns:a16="http://schemas.microsoft.com/office/drawing/2014/main" val="1459779712"/>
                  </a:ext>
                </a:extLst>
              </a:tr>
            </a:tbl>
          </a:graphicData>
        </a:graphic>
      </p:graphicFrame>
      <p:sp>
        <p:nvSpPr>
          <p:cNvPr id="10" name="Title 1">
            <a:extLst>
              <a:ext uri="{FF2B5EF4-FFF2-40B4-BE49-F238E27FC236}">
                <a16:creationId xmlns:a16="http://schemas.microsoft.com/office/drawing/2014/main" id="{6292B543-0CC2-2B3E-0814-1ACB6A6E6168}"/>
              </a:ext>
            </a:extLst>
          </p:cNvPr>
          <p:cNvSpPr txBox="1">
            <a:spLocks/>
          </p:cNvSpPr>
          <p:nvPr/>
        </p:nvSpPr>
        <p:spPr>
          <a:xfrm>
            <a:off x="157349" y="336072"/>
            <a:ext cx="969953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effectLst>
                  <a:outerShdw blurRad="38100" dist="38100" dir="2700000" algn="tl">
                    <a:srgbClr val="000000">
                      <a:alpha val="43137"/>
                    </a:srgbClr>
                  </a:outerShdw>
                </a:effectLst>
                <a:latin typeface="Century Gothic" panose="020B0502020202020204" pitchFamily="34" charset="0"/>
              </a:rPr>
              <a:t>Where are we now?</a:t>
            </a:r>
          </a:p>
        </p:txBody>
      </p:sp>
      <p:sp>
        <p:nvSpPr>
          <p:cNvPr id="3" name="Left Arrow 1">
            <a:extLst>
              <a:ext uri="{FF2B5EF4-FFF2-40B4-BE49-F238E27FC236}">
                <a16:creationId xmlns:a16="http://schemas.microsoft.com/office/drawing/2014/main" id="{9BAE1946-691B-5530-59A7-2ECC33B74A93}"/>
              </a:ext>
            </a:extLst>
          </p:cNvPr>
          <p:cNvSpPr/>
          <p:nvPr/>
        </p:nvSpPr>
        <p:spPr>
          <a:xfrm>
            <a:off x="9856887" y="1835050"/>
            <a:ext cx="1776549" cy="714103"/>
          </a:xfrm>
          <a:prstGeom prst="leftArrow">
            <a:avLst/>
          </a:prstGeom>
          <a:solidFill>
            <a:schemeClr val="accent4"/>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Century Gothic" panose="020B0502020202020204" pitchFamily="34" charset="0"/>
              </a:rPr>
              <a:t>W</a:t>
            </a:r>
            <a:r>
              <a:rPr lang="" b="1" dirty="0">
                <a:solidFill>
                  <a:schemeClr val="tx1"/>
                </a:solidFill>
                <a:latin typeface="Century Gothic" panose="020B0502020202020204" pitchFamily="34" charset="0"/>
              </a:rPr>
              <a:t>e are here</a:t>
            </a:r>
          </a:p>
        </p:txBody>
      </p:sp>
      <p:pic>
        <p:nvPicPr>
          <p:cNvPr id="5" name="Picture 4">
            <a:extLst>
              <a:ext uri="{FF2B5EF4-FFF2-40B4-BE49-F238E27FC236}">
                <a16:creationId xmlns:a16="http://schemas.microsoft.com/office/drawing/2014/main" id="{6312E897-F2AD-8D81-7491-F3948C2F442A}"/>
              </a:ext>
            </a:extLst>
          </p:cNvPr>
          <p:cNvPicPr>
            <a:picLocks noChangeAspect="1"/>
          </p:cNvPicPr>
          <p:nvPr/>
        </p:nvPicPr>
        <p:blipFill>
          <a:blip r:embed="rId3">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267065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6147" y="478222"/>
            <a:ext cx="3662878" cy="1325563"/>
          </a:xfrm>
        </p:spPr>
        <p:txBody>
          <a:bodyPr>
            <a:normAutofit/>
          </a:bodyPr>
          <a:lstStyle/>
          <a:p>
            <a:pPr algn="ctr"/>
            <a:r>
              <a:rPr lang="en-US" sz="4000" b="1" dirty="0">
                <a:effectLst>
                  <a:outerShdw blurRad="38100" dist="38100" dir="2700000" algn="tl">
                    <a:srgbClr val="000000">
                      <a:alpha val="43137"/>
                    </a:srgbClr>
                  </a:outerShdw>
                </a:effectLst>
                <a:latin typeface="Bahnschrift" panose="020B0502040204020203" pitchFamily="34" charset="0"/>
              </a:rPr>
              <a:t>Criterion</a:t>
            </a:r>
            <a:r>
              <a:rPr lang="en-US" sz="4000" b="1" dirty="0">
                <a:effectLst>
                  <a:outerShdw blurRad="38100" dist="38100" dir="2700000" algn="tl">
                    <a:srgbClr val="000000">
                      <a:alpha val="43137"/>
                    </a:srgbClr>
                  </a:outerShdw>
                </a:effectLst>
                <a:latin typeface="Century Gothic" panose="020B0502020202020204" pitchFamily="34" charset="0"/>
              </a:rPr>
              <a:t> 1</a:t>
            </a:r>
          </a:p>
        </p:txBody>
      </p:sp>
      <p:sp>
        <p:nvSpPr>
          <p:cNvPr id="3" name="Content Placeholder 2"/>
          <p:cNvSpPr>
            <a:spLocks noGrp="1"/>
          </p:cNvSpPr>
          <p:nvPr>
            <p:ph idx="1"/>
          </p:nvPr>
        </p:nvSpPr>
        <p:spPr>
          <a:xfrm>
            <a:off x="670560" y="1530440"/>
            <a:ext cx="10695327" cy="5079366"/>
          </a:xfrm>
        </p:spPr>
        <p:txBody>
          <a:bodyPr>
            <a:noAutofit/>
          </a:bodyPr>
          <a:lstStyle/>
          <a:p>
            <a:pPr marL="0" indent="0">
              <a:lnSpc>
                <a:spcPct val="150000"/>
              </a:lnSpc>
              <a:buNone/>
            </a:pPr>
            <a:endParaRPr lang="en-GB" b="1" dirty="0"/>
          </a:p>
          <a:p>
            <a:pPr marL="0" indent="0">
              <a:lnSpc>
                <a:spcPct val="150000"/>
              </a:lnSpc>
              <a:buNone/>
            </a:pPr>
            <a:r>
              <a:rPr lang="en-GB" b="1" dirty="0"/>
              <a:t>There is a clear and demonstrable </a:t>
            </a:r>
            <a:r>
              <a:rPr lang="en-GB" b="1" dirty="0">
                <a:solidFill>
                  <a:srgbClr val="FF0000"/>
                </a:solidFill>
              </a:rPr>
              <a:t>link between qualification levels</a:t>
            </a:r>
            <a:r>
              <a:rPr lang="en-GB" b="1" dirty="0"/>
              <a:t> in the </a:t>
            </a:r>
            <a:r>
              <a:rPr lang="en-GB" b="1" dirty="0">
                <a:solidFill>
                  <a:srgbClr val="FF0000"/>
                </a:solidFill>
              </a:rPr>
              <a:t>national qualifications framework </a:t>
            </a:r>
            <a:r>
              <a:rPr lang="en-GB" b="1" dirty="0"/>
              <a:t>or system and the </a:t>
            </a:r>
            <a:r>
              <a:rPr lang="en-GB" b="1" dirty="0">
                <a:solidFill>
                  <a:srgbClr val="FF0000"/>
                </a:solidFill>
              </a:rPr>
              <a:t>level descriptors </a:t>
            </a:r>
            <a:r>
              <a:rPr lang="en-GB" b="1" dirty="0"/>
              <a:t>of the </a:t>
            </a:r>
            <a:r>
              <a:rPr lang="en-GB" b="1" dirty="0">
                <a:solidFill>
                  <a:srgbClr val="FF0000"/>
                </a:solidFill>
              </a:rPr>
              <a:t>ACQF.</a:t>
            </a:r>
          </a:p>
          <a:p>
            <a:pPr marL="0" indent="0" algn="r">
              <a:lnSpc>
                <a:spcPct val="100000"/>
              </a:lnSpc>
              <a:buNone/>
            </a:pPr>
            <a:r>
              <a:rPr lang="en-US" b="1" dirty="0">
                <a:solidFill>
                  <a:srgbClr val="0070C0"/>
                </a:solidFill>
              </a:rPr>
              <a:t>structural comparison</a:t>
            </a:r>
          </a:p>
          <a:p>
            <a:pPr marL="0" indent="0" algn="r">
              <a:lnSpc>
                <a:spcPct val="100000"/>
              </a:lnSpc>
              <a:buNone/>
            </a:pPr>
            <a:r>
              <a:rPr lang="en-US" dirty="0">
                <a:solidFill>
                  <a:srgbClr val="0070C0"/>
                </a:solidFill>
              </a:rPr>
              <a:t>conceptual and technical comparison</a:t>
            </a:r>
          </a:p>
          <a:p>
            <a:pPr marL="0" indent="0">
              <a:lnSpc>
                <a:spcPct val="150000"/>
              </a:lnSpc>
              <a:buNone/>
            </a:pPr>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2371039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7" y="658364"/>
            <a:ext cx="10290963" cy="1325563"/>
          </a:xfrm>
        </p:spPr>
        <p:txBody>
          <a:bodyPr>
            <a:noAutofit/>
          </a:bodyPr>
          <a:lstStyle/>
          <a:p>
            <a:pPr algn="ctr"/>
            <a:r>
              <a:rPr lang="en-GB" sz="3200" b="1" dirty="0">
                <a:effectLst>
                  <a:outerShdw blurRad="38100" dist="38100" dir="2700000" algn="tl">
                    <a:srgbClr val="000000">
                      <a:alpha val="43137"/>
                    </a:srgbClr>
                  </a:outerShdw>
                </a:effectLst>
                <a:latin typeface="Century Gothic" panose="020B0502020202020204" pitchFamily="34" charset="0"/>
              </a:rPr>
              <a:t>Some similarities and differences in terms of structural comparison.</a:t>
            </a:r>
            <a:br>
              <a:rPr lang="en-US" sz="3200" b="1" dirty="0">
                <a:effectLst>
                  <a:outerShdw blurRad="38100" dist="38100" dir="2700000" algn="tl">
                    <a:srgbClr val="000000">
                      <a:alpha val="43137"/>
                    </a:srgbClr>
                  </a:outerShdw>
                </a:effectLst>
                <a:latin typeface="Century Gothic" panose="020B0502020202020204" pitchFamily="34" charset="0"/>
              </a:rPr>
            </a:br>
            <a:endParaRPr lang="en-US" sz="3200" b="1" dirty="0">
              <a:effectLst>
                <a:outerShdw blurRad="38100" dist="38100" dir="2700000" algn="tl">
                  <a:srgbClr val="000000">
                    <a:alpha val="43137"/>
                  </a:srgbClr>
                </a:outerShdw>
              </a:effectLst>
              <a:latin typeface="Century Gothic" panose="020B0502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58385040"/>
              </p:ext>
            </p:extLst>
          </p:nvPr>
        </p:nvGraphicFramePr>
        <p:xfrm>
          <a:off x="129387" y="1538463"/>
          <a:ext cx="11711541" cy="5274661"/>
        </p:xfrm>
        <a:graphic>
          <a:graphicData uri="http://schemas.openxmlformats.org/drawingml/2006/table">
            <a:tbl>
              <a:tblPr firstRow="1" firstCol="1" bandRow="1">
                <a:tableStyleId>{5C22544A-7EE6-4342-B048-85BDC9FD1C3A}</a:tableStyleId>
              </a:tblPr>
              <a:tblGrid>
                <a:gridCol w="1586592">
                  <a:extLst>
                    <a:ext uri="{9D8B030D-6E8A-4147-A177-3AD203B41FA5}">
                      <a16:colId xmlns:a16="http://schemas.microsoft.com/office/drawing/2014/main" val="1489343711"/>
                    </a:ext>
                  </a:extLst>
                </a:gridCol>
                <a:gridCol w="4717473">
                  <a:extLst>
                    <a:ext uri="{9D8B030D-6E8A-4147-A177-3AD203B41FA5}">
                      <a16:colId xmlns:a16="http://schemas.microsoft.com/office/drawing/2014/main" val="1934875885"/>
                    </a:ext>
                  </a:extLst>
                </a:gridCol>
                <a:gridCol w="5407476">
                  <a:extLst>
                    <a:ext uri="{9D8B030D-6E8A-4147-A177-3AD203B41FA5}">
                      <a16:colId xmlns:a16="http://schemas.microsoft.com/office/drawing/2014/main" val="3158096121"/>
                    </a:ext>
                  </a:extLst>
                </a:gridCol>
              </a:tblGrid>
              <a:tr h="558490">
                <a:tc>
                  <a:txBody>
                    <a:bodyPr/>
                    <a:lstStyle/>
                    <a:p>
                      <a:pPr algn="just">
                        <a:lnSpc>
                          <a:spcPct val="115000"/>
                        </a:lnSpc>
                        <a:spcAft>
                          <a:spcPts val="0"/>
                        </a:spcAft>
                      </a:pPr>
                      <a:r>
                        <a:rPr lang="en-GB" sz="2000" b="0" dirty="0">
                          <a:effectLst/>
                          <a:latin typeface="Century Gothic" panose="020B0502020202020204" pitchFamily="34" charset="0"/>
                        </a:rPr>
                        <a:t>Dimension</a:t>
                      </a:r>
                      <a:endParaRPr lang="en-US" sz="20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tc>
                  <a:txBody>
                    <a:bodyPr/>
                    <a:lstStyle/>
                    <a:p>
                      <a:pPr algn="just">
                        <a:lnSpc>
                          <a:spcPct val="115000"/>
                        </a:lnSpc>
                        <a:spcAft>
                          <a:spcPts val="0"/>
                        </a:spcAft>
                      </a:pPr>
                      <a:r>
                        <a:rPr lang="en-GB" sz="2000" b="0" dirty="0">
                          <a:effectLst/>
                          <a:latin typeface="Century Gothic" panose="020B0502020202020204" pitchFamily="34" charset="0"/>
                        </a:rPr>
                        <a:t>SNQF</a:t>
                      </a:r>
                      <a:endParaRPr lang="en-US" sz="20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tc>
                  <a:txBody>
                    <a:bodyPr/>
                    <a:lstStyle/>
                    <a:p>
                      <a:pPr algn="just">
                        <a:lnSpc>
                          <a:spcPct val="115000"/>
                        </a:lnSpc>
                        <a:spcAft>
                          <a:spcPts val="0"/>
                        </a:spcAft>
                      </a:pPr>
                      <a:r>
                        <a:rPr lang="en-GB" sz="2000" b="0" dirty="0">
                          <a:effectLst/>
                          <a:latin typeface="Century Gothic" panose="020B0502020202020204" pitchFamily="34" charset="0"/>
                        </a:rPr>
                        <a:t>ACQF</a:t>
                      </a:r>
                      <a:endParaRPr lang="en-US" sz="20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extLst>
                  <a:ext uri="{0D108BD9-81ED-4DB2-BD59-A6C34878D82A}">
                    <a16:rowId xmlns:a16="http://schemas.microsoft.com/office/drawing/2014/main" val="1012884488"/>
                  </a:ext>
                </a:extLst>
              </a:tr>
              <a:tr h="1519159">
                <a:tc>
                  <a:txBody>
                    <a:bodyPr/>
                    <a:lstStyle/>
                    <a:p>
                      <a:pPr algn="just">
                        <a:lnSpc>
                          <a:spcPct val="115000"/>
                        </a:lnSpc>
                        <a:spcAft>
                          <a:spcPts val="0"/>
                        </a:spcAft>
                      </a:pPr>
                      <a:r>
                        <a:rPr lang="en-GB" sz="1800" b="0" dirty="0">
                          <a:effectLst/>
                          <a:latin typeface="Century Gothic" panose="020B0502020202020204" pitchFamily="34" charset="0"/>
                        </a:rPr>
                        <a:t>Structure</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tc>
                  <a:txBody>
                    <a:bodyPr/>
                    <a:lstStyle/>
                    <a:p>
                      <a:pPr algn="just">
                        <a:lnSpc>
                          <a:spcPct val="115000"/>
                        </a:lnSpc>
                        <a:spcAft>
                          <a:spcPts val="0"/>
                        </a:spcAft>
                      </a:pPr>
                      <a:r>
                        <a:rPr lang="en-GB" sz="1800" b="0" dirty="0">
                          <a:effectLst/>
                          <a:latin typeface="Century Gothic" panose="020B0502020202020204" pitchFamily="34" charset="0"/>
                        </a:rPr>
                        <a:t>10 levels</a:t>
                      </a:r>
                      <a:endParaRPr lang="en-US" sz="1800" b="0" dirty="0">
                        <a:effectLst/>
                        <a:latin typeface="Century Gothic" panose="020B0502020202020204" pitchFamily="34" charset="0"/>
                      </a:endParaRPr>
                    </a:p>
                    <a:p>
                      <a:pPr algn="just">
                        <a:lnSpc>
                          <a:spcPct val="115000"/>
                        </a:lnSpc>
                        <a:spcAft>
                          <a:spcPts val="0"/>
                        </a:spcAft>
                      </a:pPr>
                      <a:r>
                        <a:rPr lang="en-GB" sz="1800" b="0" u="none" dirty="0">
                          <a:solidFill>
                            <a:srgbClr val="FF0000"/>
                          </a:solidFill>
                          <a:effectLst/>
                          <a:latin typeface="Century Gothic" panose="020B0502020202020204" pitchFamily="34" charset="0"/>
                        </a:rPr>
                        <a:t>Levels range from level 1 </a:t>
                      </a:r>
                      <a:r>
                        <a:rPr lang="en-GB" sz="1800" b="0" dirty="0">
                          <a:solidFill>
                            <a:srgbClr val="FF0000"/>
                          </a:solidFill>
                          <a:effectLst/>
                          <a:latin typeface="Century Gothic" panose="020B0502020202020204" pitchFamily="34" charset="0"/>
                        </a:rPr>
                        <a:t>(Primary Certificate) to 10 (Doctoral Degree)</a:t>
                      </a:r>
                      <a:endParaRPr lang="en-US" sz="1800" b="0" dirty="0">
                        <a:solidFill>
                          <a:srgbClr val="FF0000"/>
                        </a:solidFill>
                        <a:effectLst/>
                        <a:latin typeface="Century Gothic" panose="020B0502020202020204" pitchFamily="34" charset="0"/>
                      </a:endParaRPr>
                    </a:p>
                    <a:p>
                      <a:pPr algn="just">
                        <a:lnSpc>
                          <a:spcPct val="115000"/>
                        </a:lnSpc>
                        <a:spcAft>
                          <a:spcPts val="0"/>
                        </a:spcAft>
                      </a:pPr>
                      <a:r>
                        <a:rPr lang="en-GB" sz="1800" b="0" dirty="0">
                          <a:effectLst/>
                          <a:latin typeface="Century Gothic" panose="020B0502020202020204" pitchFamily="34" charset="0"/>
                        </a:rPr>
                        <a:t> </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solidFill>
                      <a:schemeClr val="accent1">
                        <a:lumMod val="40000"/>
                        <a:lumOff val="60000"/>
                      </a:schemeClr>
                    </a:solidFill>
                  </a:tcPr>
                </a:tc>
                <a:tc>
                  <a:txBody>
                    <a:bodyPr/>
                    <a:lstStyle/>
                    <a:p>
                      <a:pPr algn="just">
                        <a:lnSpc>
                          <a:spcPct val="115000"/>
                        </a:lnSpc>
                        <a:spcAft>
                          <a:spcPts val="0"/>
                        </a:spcAft>
                      </a:pPr>
                      <a:r>
                        <a:rPr lang="en-GB" sz="1800" b="0" dirty="0">
                          <a:effectLst/>
                          <a:latin typeface="Century Gothic" panose="020B0502020202020204" pitchFamily="34" charset="0"/>
                        </a:rPr>
                        <a:t>10 levels</a:t>
                      </a:r>
                      <a:endParaRPr lang="en-US" sz="1800" b="0" dirty="0">
                        <a:effectLst/>
                        <a:latin typeface="Century Gothic" panose="020B0502020202020204" pitchFamily="34" charset="0"/>
                      </a:endParaRPr>
                    </a:p>
                    <a:p>
                      <a:pPr algn="just">
                        <a:lnSpc>
                          <a:spcPct val="115000"/>
                        </a:lnSpc>
                        <a:spcAft>
                          <a:spcPts val="0"/>
                        </a:spcAft>
                      </a:pPr>
                      <a:r>
                        <a:rPr lang="en-GB" sz="1800" b="0" dirty="0">
                          <a:solidFill>
                            <a:srgbClr val="FF0000"/>
                          </a:solidFill>
                          <a:effectLst/>
                          <a:latin typeface="Century Gothic" panose="020B0502020202020204" pitchFamily="34" charset="0"/>
                        </a:rPr>
                        <a:t>No qualification types attached to the framework. It is a reference framework.</a:t>
                      </a:r>
                      <a:endParaRPr lang="en-US" sz="1800" b="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solidFill>
                      <a:schemeClr val="accent1">
                        <a:lumMod val="40000"/>
                        <a:lumOff val="60000"/>
                      </a:schemeClr>
                    </a:solidFill>
                  </a:tcPr>
                </a:tc>
                <a:extLst>
                  <a:ext uri="{0D108BD9-81ED-4DB2-BD59-A6C34878D82A}">
                    <a16:rowId xmlns:a16="http://schemas.microsoft.com/office/drawing/2014/main" val="3335002826"/>
                  </a:ext>
                </a:extLst>
              </a:tr>
              <a:tr h="778875">
                <a:tc>
                  <a:txBody>
                    <a:bodyPr/>
                    <a:lstStyle/>
                    <a:p>
                      <a:pPr algn="just">
                        <a:lnSpc>
                          <a:spcPct val="115000"/>
                        </a:lnSpc>
                        <a:spcAft>
                          <a:spcPts val="0"/>
                        </a:spcAft>
                      </a:pPr>
                      <a:r>
                        <a:rPr lang="en-GB" sz="1800" b="0" dirty="0">
                          <a:effectLst/>
                          <a:latin typeface="Century Gothic" panose="020B0502020202020204" pitchFamily="34" charset="0"/>
                        </a:rPr>
                        <a:t>Level Descriptors</a:t>
                      </a:r>
                      <a:endParaRPr lang="en-US" sz="1800" b="0" dirty="0">
                        <a:effectLst/>
                        <a:latin typeface="Century Gothic" panose="020B0502020202020204" pitchFamily="34" charset="0"/>
                      </a:endParaRPr>
                    </a:p>
                    <a:p>
                      <a:pPr algn="just">
                        <a:lnSpc>
                          <a:spcPct val="115000"/>
                        </a:lnSpc>
                        <a:spcAft>
                          <a:spcPts val="0"/>
                        </a:spcAft>
                      </a:pPr>
                      <a:r>
                        <a:rPr lang="en-GB" sz="1800" b="0" dirty="0">
                          <a:effectLst/>
                          <a:latin typeface="Century Gothic" panose="020B0502020202020204" pitchFamily="34" charset="0"/>
                        </a:rPr>
                        <a:t> </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tc>
                  <a:txBody>
                    <a:bodyPr/>
                    <a:lstStyle/>
                    <a:p>
                      <a:pPr algn="just">
                        <a:lnSpc>
                          <a:spcPct val="115000"/>
                        </a:lnSpc>
                        <a:spcAft>
                          <a:spcPts val="0"/>
                        </a:spcAft>
                      </a:pPr>
                      <a:r>
                        <a:rPr lang="en-GB" sz="1800" b="0" u="none" dirty="0">
                          <a:effectLst/>
                          <a:latin typeface="Century Gothic" panose="020B0502020202020204" pitchFamily="34" charset="0"/>
                        </a:rPr>
                        <a:t>Level descriptors </a:t>
                      </a:r>
                      <a:r>
                        <a:rPr lang="en-GB" sz="1800" b="0" dirty="0">
                          <a:effectLst/>
                          <a:latin typeface="Century Gothic" panose="020B0502020202020204" pitchFamily="34" charset="0"/>
                        </a:rPr>
                        <a:t>for each stage of the framework</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solidFill>
                      <a:schemeClr val="accent1">
                        <a:lumMod val="20000"/>
                        <a:lumOff val="80000"/>
                      </a:schemeClr>
                    </a:solidFill>
                  </a:tcPr>
                </a:tc>
                <a:tc>
                  <a:txBody>
                    <a:bodyPr/>
                    <a:lstStyle/>
                    <a:p>
                      <a:pPr algn="just">
                        <a:lnSpc>
                          <a:spcPct val="115000"/>
                        </a:lnSpc>
                        <a:spcAft>
                          <a:spcPts val="0"/>
                        </a:spcAft>
                      </a:pPr>
                      <a:r>
                        <a:rPr lang="en-GB" sz="1800" b="0" dirty="0">
                          <a:effectLst/>
                          <a:latin typeface="Century Gothic" panose="020B0502020202020204" pitchFamily="34" charset="0"/>
                        </a:rPr>
                        <a:t>Level descriptors for each stage of the framework.</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solidFill>
                      <a:schemeClr val="accent1">
                        <a:lumMod val="20000"/>
                        <a:lumOff val="80000"/>
                      </a:schemeClr>
                    </a:solidFill>
                  </a:tcPr>
                </a:tc>
                <a:extLst>
                  <a:ext uri="{0D108BD9-81ED-4DB2-BD59-A6C34878D82A}">
                    <a16:rowId xmlns:a16="http://schemas.microsoft.com/office/drawing/2014/main" val="3906448949"/>
                  </a:ext>
                </a:extLst>
              </a:tr>
              <a:tr h="2278738">
                <a:tc>
                  <a:txBody>
                    <a:bodyPr/>
                    <a:lstStyle/>
                    <a:p>
                      <a:pPr algn="just">
                        <a:lnSpc>
                          <a:spcPct val="115000"/>
                        </a:lnSpc>
                        <a:spcAft>
                          <a:spcPts val="0"/>
                        </a:spcAft>
                      </a:pPr>
                      <a:r>
                        <a:rPr lang="en-GB" sz="1800" b="0" dirty="0">
                          <a:effectLst/>
                          <a:latin typeface="Century Gothic" panose="020B0502020202020204" pitchFamily="34" charset="0"/>
                        </a:rPr>
                        <a:t>Domains of learning of descriptors</a:t>
                      </a:r>
                      <a:endParaRPr lang="en-US" sz="1800" b="0" dirty="0">
                        <a:effectLst/>
                        <a:latin typeface="Century Gothic" panose="020B0502020202020204" pitchFamily="34" charset="0"/>
                      </a:endParaRPr>
                    </a:p>
                    <a:p>
                      <a:pPr algn="just">
                        <a:lnSpc>
                          <a:spcPct val="115000"/>
                        </a:lnSpc>
                        <a:spcAft>
                          <a:spcPts val="0"/>
                        </a:spcAft>
                      </a:pPr>
                      <a:r>
                        <a:rPr lang="en-GB" sz="1800" b="0" dirty="0">
                          <a:effectLst/>
                          <a:latin typeface="Century Gothic" panose="020B0502020202020204" pitchFamily="34" charset="0"/>
                        </a:rPr>
                        <a:t> </a:t>
                      </a:r>
                      <a:endParaRPr lang="en-US" sz="1800" b="0" dirty="0">
                        <a:effectLst/>
                        <a:latin typeface="Century Gothic" panose="020B0502020202020204" pitchFamily="34" charset="0"/>
                      </a:endParaRPr>
                    </a:p>
                    <a:p>
                      <a:pPr algn="just">
                        <a:lnSpc>
                          <a:spcPct val="115000"/>
                        </a:lnSpc>
                        <a:spcAft>
                          <a:spcPts val="0"/>
                        </a:spcAft>
                      </a:pPr>
                      <a:r>
                        <a:rPr lang="en-GB" sz="1800" b="0" dirty="0">
                          <a:effectLst/>
                          <a:latin typeface="Century Gothic" panose="020B0502020202020204" pitchFamily="34" charset="0"/>
                        </a:rPr>
                        <a:t> </a:t>
                      </a:r>
                      <a:endParaRPr lang="en-US" sz="1800" b="0" dirty="0">
                        <a:effectLst/>
                        <a:latin typeface="Century Gothic" panose="020B0502020202020204" pitchFamily="34" charset="0"/>
                      </a:endParaRPr>
                    </a:p>
                    <a:p>
                      <a:pPr algn="just">
                        <a:lnSpc>
                          <a:spcPct val="115000"/>
                        </a:lnSpc>
                        <a:spcAft>
                          <a:spcPts val="0"/>
                        </a:spcAft>
                      </a:pPr>
                      <a:r>
                        <a:rPr lang="en-GB" sz="1800" b="0" dirty="0">
                          <a:effectLst/>
                          <a:latin typeface="Century Gothic" panose="020B0502020202020204" pitchFamily="34" charset="0"/>
                        </a:rPr>
                        <a:t> </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tc>
                  <a:txBody>
                    <a:bodyPr/>
                    <a:lstStyle/>
                    <a:p>
                      <a:pPr algn="just">
                        <a:lnSpc>
                          <a:spcPct val="115000"/>
                        </a:lnSpc>
                        <a:spcAft>
                          <a:spcPts val="0"/>
                        </a:spcAft>
                      </a:pPr>
                      <a:r>
                        <a:rPr lang="en-GB" sz="1800" b="0" u="sng" dirty="0">
                          <a:effectLst/>
                          <a:latin typeface="Century Gothic" panose="020B0502020202020204" pitchFamily="34" charset="0"/>
                        </a:rPr>
                        <a:t>Domains:</a:t>
                      </a:r>
                      <a:r>
                        <a:rPr lang="en-GB" sz="1800" b="0" dirty="0">
                          <a:effectLst/>
                          <a:latin typeface="Century Gothic" panose="020B0502020202020204" pitchFamily="34" charset="0"/>
                        </a:rPr>
                        <a:t> Knowledge, autonomy and responsibility, skills.</a:t>
                      </a:r>
                      <a:endParaRPr lang="en-US" sz="1800" b="0" dirty="0">
                        <a:effectLst/>
                        <a:latin typeface="Century Gothic" panose="020B0502020202020204" pitchFamily="34" charset="0"/>
                      </a:endParaRPr>
                    </a:p>
                    <a:p>
                      <a:pPr algn="just">
                        <a:lnSpc>
                          <a:spcPct val="115000"/>
                        </a:lnSpc>
                        <a:spcAft>
                          <a:spcPts val="0"/>
                        </a:spcAft>
                      </a:pPr>
                      <a:r>
                        <a:rPr lang="en-GB" sz="1800" b="0" dirty="0">
                          <a:effectLst/>
                          <a:latin typeface="Century Gothic" panose="020B0502020202020204" pitchFamily="34" charset="0"/>
                        </a:rPr>
                        <a:t> </a:t>
                      </a:r>
                      <a:endParaRPr lang="en-US" sz="1800" b="0" dirty="0">
                        <a:effectLst/>
                        <a:latin typeface="Century Gothic" panose="020B0502020202020204" pitchFamily="34" charset="0"/>
                      </a:endParaRPr>
                    </a:p>
                    <a:p>
                      <a:pPr algn="just">
                        <a:lnSpc>
                          <a:spcPct val="115000"/>
                        </a:lnSpc>
                        <a:spcAft>
                          <a:spcPts val="0"/>
                        </a:spcAft>
                      </a:pPr>
                      <a:r>
                        <a:rPr lang="en-GB" sz="1800" b="0" dirty="0">
                          <a:effectLst/>
                          <a:latin typeface="Century Gothic" panose="020B0502020202020204" pitchFamily="34" charset="0"/>
                        </a:rPr>
                        <a:t>Each of the 10 levels is defined by a set of descriptors indicating the learning outcomes in each domain relevant to qualifications at that level.</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solidFill>
                      <a:schemeClr val="accent1">
                        <a:lumMod val="40000"/>
                        <a:lumOff val="60000"/>
                      </a:schemeClr>
                    </a:solidFill>
                  </a:tcPr>
                </a:tc>
                <a:tc>
                  <a:txBody>
                    <a:bodyPr/>
                    <a:lstStyle/>
                    <a:p>
                      <a:pPr algn="just">
                        <a:lnSpc>
                          <a:spcPct val="115000"/>
                        </a:lnSpc>
                        <a:spcAft>
                          <a:spcPts val="0"/>
                        </a:spcAft>
                      </a:pPr>
                      <a:r>
                        <a:rPr lang="en-GB" sz="1800" b="0" u="sng" dirty="0">
                          <a:effectLst/>
                          <a:latin typeface="Century Gothic" panose="020B0502020202020204" pitchFamily="34" charset="0"/>
                        </a:rPr>
                        <a:t>Domains:</a:t>
                      </a:r>
                      <a:r>
                        <a:rPr lang="en-GB" sz="1800" b="0" dirty="0">
                          <a:effectLst/>
                          <a:latin typeface="Century Gothic" panose="020B0502020202020204" pitchFamily="34" charset="0"/>
                        </a:rPr>
                        <a:t> Knowledge, skills, autonomy and responsibility</a:t>
                      </a:r>
                      <a:endParaRPr lang="en-US" sz="1800" b="0" dirty="0">
                        <a:effectLst/>
                        <a:latin typeface="Century Gothic" panose="020B0502020202020204" pitchFamily="34" charset="0"/>
                      </a:endParaRPr>
                    </a:p>
                    <a:p>
                      <a:pPr algn="just">
                        <a:lnSpc>
                          <a:spcPct val="115000"/>
                        </a:lnSpc>
                        <a:spcAft>
                          <a:spcPts val="0"/>
                        </a:spcAft>
                      </a:pPr>
                      <a:r>
                        <a:rPr lang="en-GB" sz="1800" b="0" dirty="0">
                          <a:effectLst/>
                          <a:latin typeface="Century Gothic" panose="020B0502020202020204" pitchFamily="34" charset="0"/>
                        </a:rPr>
                        <a:t> </a:t>
                      </a:r>
                      <a:endParaRPr lang="en-US" sz="1800" b="0" dirty="0">
                        <a:effectLst/>
                        <a:latin typeface="Century Gothic" panose="020B0502020202020204" pitchFamily="34" charset="0"/>
                      </a:endParaRPr>
                    </a:p>
                    <a:p>
                      <a:pPr algn="just">
                        <a:lnSpc>
                          <a:spcPct val="115000"/>
                        </a:lnSpc>
                        <a:spcAft>
                          <a:spcPts val="0"/>
                        </a:spcAft>
                      </a:pPr>
                      <a:r>
                        <a:rPr lang="en-GB" sz="1800" b="0" dirty="0">
                          <a:effectLst/>
                          <a:latin typeface="Century Gothic" panose="020B0502020202020204" pitchFamily="34" charset="0"/>
                        </a:rPr>
                        <a:t>Each of the 10 levels is defined by a set of descriptors indicating the learning outcomes relevant to qualifications at that level in any system of qualifications.</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solidFill>
                      <a:schemeClr val="accent1">
                        <a:lumMod val="40000"/>
                        <a:lumOff val="60000"/>
                      </a:schemeClr>
                    </a:solidFill>
                  </a:tcPr>
                </a:tc>
                <a:extLst>
                  <a:ext uri="{0D108BD9-81ED-4DB2-BD59-A6C34878D82A}">
                    <a16:rowId xmlns:a16="http://schemas.microsoft.com/office/drawing/2014/main" val="1525643290"/>
                  </a:ext>
                </a:extLst>
              </a:tr>
            </a:tbl>
          </a:graphicData>
        </a:graphic>
      </p:graphicFrame>
    </p:spTree>
    <p:extLst>
      <p:ext uri="{BB962C8B-B14F-4D97-AF65-F5344CB8AC3E}">
        <p14:creationId xmlns:p14="http://schemas.microsoft.com/office/powerpoint/2010/main" val="2688436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12615682"/>
              </p:ext>
            </p:extLst>
          </p:nvPr>
        </p:nvGraphicFramePr>
        <p:xfrm>
          <a:off x="146478" y="1525558"/>
          <a:ext cx="11711541" cy="5268455"/>
        </p:xfrm>
        <a:graphic>
          <a:graphicData uri="http://schemas.openxmlformats.org/drawingml/2006/table">
            <a:tbl>
              <a:tblPr firstRow="1" firstCol="1" bandRow="1">
                <a:tableStyleId>{5C22544A-7EE6-4342-B048-85BDC9FD1C3A}</a:tableStyleId>
              </a:tblPr>
              <a:tblGrid>
                <a:gridCol w="1586592">
                  <a:extLst>
                    <a:ext uri="{9D8B030D-6E8A-4147-A177-3AD203B41FA5}">
                      <a16:colId xmlns:a16="http://schemas.microsoft.com/office/drawing/2014/main" val="1489343711"/>
                    </a:ext>
                  </a:extLst>
                </a:gridCol>
                <a:gridCol w="2895491">
                  <a:extLst>
                    <a:ext uri="{9D8B030D-6E8A-4147-A177-3AD203B41FA5}">
                      <a16:colId xmlns:a16="http://schemas.microsoft.com/office/drawing/2014/main" val="1934875885"/>
                    </a:ext>
                  </a:extLst>
                </a:gridCol>
                <a:gridCol w="7229458">
                  <a:extLst>
                    <a:ext uri="{9D8B030D-6E8A-4147-A177-3AD203B41FA5}">
                      <a16:colId xmlns:a16="http://schemas.microsoft.com/office/drawing/2014/main" val="3158096121"/>
                    </a:ext>
                  </a:extLst>
                </a:gridCol>
              </a:tblGrid>
              <a:tr h="383804">
                <a:tc>
                  <a:txBody>
                    <a:bodyPr/>
                    <a:lstStyle/>
                    <a:p>
                      <a:pPr algn="just">
                        <a:lnSpc>
                          <a:spcPct val="115000"/>
                        </a:lnSpc>
                        <a:spcAft>
                          <a:spcPts val="0"/>
                        </a:spcAft>
                      </a:pPr>
                      <a:r>
                        <a:rPr lang="en-GB" sz="1800" b="0" dirty="0">
                          <a:effectLst/>
                          <a:latin typeface="Century Gothic" panose="020B0502020202020204" pitchFamily="34" charset="0"/>
                        </a:rPr>
                        <a:t>Dimension</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tc>
                  <a:txBody>
                    <a:bodyPr/>
                    <a:lstStyle/>
                    <a:p>
                      <a:pPr algn="just">
                        <a:lnSpc>
                          <a:spcPct val="115000"/>
                        </a:lnSpc>
                        <a:spcAft>
                          <a:spcPts val="0"/>
                        </a:spcAft>
                      </a:pPr>
                      <a:r>
                        <a:rPr lang="en-GB" sz="1800" b="0" dirty="0">
                          <a:effectLst/>
                          <a:latin typeface="Century Gothic" panose="020B0502020202020204" pitchFamily="34" charset="0"/>
                        </a:rPr>
                        <a:t>SNQF</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tc>
                  <a:txBody>
                    <a:bodyPr/>
                    <a:lstStyle/>
                    <a:p>
                      <a:pPr algn="just">
                        <a:lnSpc>
                          <a:spcPct val="115000"/>
                        </a:lnSpc>
                        <a:spcAft>
                          <a:spcPts val="0"/>
                        </a:spcAft>
                      </a:pPr>
                      <a:r>
                        <a:rPr lang="en-GB" sz="1800" b="0" dirty="0">
                          <a:effectLst/>
                          <a:latin typeface="Century Gothic" panose="020B0502020202020204" pitchFamily="34" charset="0"/>
                        </a:rPr>
                        <a:t>ACQF</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extLst>
                  <a:ext uri="{0D108BD9-81ED-4DB2-BD59-A6C34878D82A}">
                    <a16:rowId xmlns:a16="http://schemas.microsoft.com/office/drawing/2014/main" val="1012884488"/>
                  </a:ext>
                </a:extLst>
              </a:tr>
              <a:tr h="3650909">
                <a:tc>
                  <a:txBody>
                    <a:bodyPr/>
                    <a:lstStyle/>
                    <a:p>
                      <a:pPr algn="just">
                        <a:lnSpc>
                          <a:spcPct val="115000"/>
                        </a:lnSpc>
                        <a:spcAft>
                          <a:spcPts val="0"/>
                        </a:spcAft>
                      </a:pPr>
                      <a:r>
                        <a:rPr lang="en-GB" sz="1800" b="0" dirty="0">
                          <a:effectLst/>
                          <a:latin typeface="Century Gothic" panose="020B0502020202020204" pitchFamily="34" charset="0"/>
                        </a:rPr>
                        <a:t>Definition of the domains of learning</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tc>
                  <a:txBody>
                    <a:bodyPr/>
                    <a:lstStyle/>
                    <a:p>
                      <a:pPr algn="just">
                        <a:lnSpc>
                          <a:spcPct val="115000"/>
                        </a:lnSpc>
                        <a:spcAft>
                          <a:spcPts val="0"/>
                        </a:spcAft>
                      </a:pPr>
                      <a:r>
                        <a:rPr lang="en-GB" sz="1800" b="0" dirty="0">
                          <a:solidFill>
                            <a:srgbClr val="FF0000"/>
                          </a:solidFill>
                          <a:effectLst/>
                          <a:latin typeface="Century Gothic" panose="020B0502020202020204" pitchFamily="34" charset="0"/>
                        </a:rPr>
                        <a:t>There is no explicit definition of the domains of learning.</a:t>
                      </a:r>
                      <a:endParaRPr lang="en-US" sz="1800" b="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solidFill>
                      <a:schemeClr val="accent1">
                        <a:lumMod val="40000"/>
                        <a:lumOff val="60000"/>
                      </a:schemeClr>
                    </a:solidFill>
                  </a:tcPr>
                </a:tc>
                <a:tc>
                  <a:txBody>
                    <a:bodyPr/>
                    <a:lstStyle/>
                    <a:p>
                      <a:pPr algn="just">
                        <a:lnSpc>
                          <a:spcPct val="115000"/>
                        </a:lnSpc>
                        <a:spcAft>
                          <a:spcPts val="0"/>
                        </a:spcAft>
                      </a:pPr>
                      <a:r>
                        <a:rPr lang="en-GB" sz="1800" b="0" dirty="0">
                          <a:solidFill>
                            <a:srgbClr val="FF0000"/>
                          </a:solidFill>
                          <a:effectLst/>
                          <a:latin typeface="Century Gothic" panose="020B0502020202020204" pitchFamily="34" charset="0"/>
                        </a:rPr>
                        <a:t>The domains of learning are defined as follows:</a:t>
                      </a:r>
                      <a:endParaRPr lang="en-US" sz="1800" b="0" dirty="0">
                        <a:solidFill>
                          <a:srgbClr val="FF0000"/>
                        </a:solidFill>
                        <a:effectLst/>
                        <a:latin typeface="Century Gothic" panose="020B0502020202020204" pitchFamily="34" charset="0"/>
                      </a:endParaRPr>
                    </a:p>
                    <a:p>
                      <a:pPr marL="342900" lvl="0" indent="-342900" algn="just">
                        <a:lnSpc>
                          <a:spcPct val="115000"/>
                        </a:lnSpc>
                        <a:spcAft>
                          <a:spcPts val="0"/>
                        </a:spcAft>
                        <a:buFont typeface="Calibri" panose="020F0502020204030204" pitchFamily="34" charset="0"/>
                        <a:buChar char="-"/>
                      </a:pPr>
                      <a:r>
                        <a:rPr lang="en-GB" sz="1800" b="1" dirty="0">
                          <a:solidFill>
                            <a:srgbClr val="FF0000"/>
                          </a:solidFill>
                          <a:effectLst/>
                          <a:latin typeface="Century Gothic" panose="020B0502020202020204" pitchFamily="34" charset="0"/>
                        </a:rPr>
                        <a:t>Knowledge</a:t>
                      </a:r>
                      <a:r>
                        <a:rPr lang="en-GB" sz="1800" b="0" dirty="0">
                          <a:solidFill>
                            <a:srgbClr val="FF0000"/>
                          </a:solidFill>
                          <a:effectLst/>
                          <a:latin typeface="Century Gothic" panose="020B0502020202020204" pitchFamily="34" charset="0"/>
                        </a:rPr>
                        <a:t>: In the context of ACQF “knowledge” includes various kinds of knowledge such as facts, principles, and theories in various areas</a:t>
                      </a:r>
                      <a:endParaRPr lang="en-US" sz="1800" b="0" dirty="0">
                        <a:solidFill>
                          <a:srgbClr val="FF0000"/>
                        </a:solidFill>
                        <a:effectLst/>
                        <a:latin typeface="Century Gothic" panose="020B0502020202020204" pitchFamily="34" charset="0"/>
                      </a:endParaRPr>
                    </a:p>
                    <a:p>
                      <a:pPr marL="342900" lvl="0" indent="-342900" algn="just">
                        <a:lnSpc>
                          <a:spcPct val="115000"/>
                        </a:lnSpc>
                        <a:spcAft>
                          <a:spcPts val="0"/>
                        </a:spcAft>
                        <a:buFont typeface="Calibri" panose="020F0502020204030204" pitchFamily="34" charset="0"/>
                        <a:buChar char="-"/>
                      </a:pPr>
                      <a:r>
                        <a:rPr lang="en-GB" sz="1800" b="1" dirty="0">
                          <a:solidFill>
                            <a:srgbClr val="FF0000"/>
                          </a:solidFill>
                          <a:effectLst/>
                          <a:latin typeface="Century Gothic" panose="020B0502020202020204" pitchFamily="34" charset="0"/>
                        </a:rPr>
                        <a:t>Skills</a:t>
                      </a:r>
                      <a:r>
                        <a:rPr lang="en-GB" sz="1800" b="0" dirty="0">
                          <a:solidFill>
                            <a:srgbClr val="FF0000"/>
                          </a:solidFill>
                          <a:effectLst/>
                          <a:latin typeface="Century Gothic" panose="020B0502020202020204" pitchFamily="34" charset="0"/>
                        </a:rPr>
                        <a:t>: In the context of ACQF “Skills” refer to the ability to use knowledge to respond to information and address problems. Skills include cognitive, communication, digital, green, innovation, practical and social skills. </a:t>
                      </a:r>
                      <a:endParaRPr lang="en-US" sz="1800" b="0" dirty="0">
                        <a:solidFill>
                          <a:srgbClr val="FF0000"/>
                        </a:solidFill>
                        <a:effectLst/>
                        <a:latin typeface="Century Gothic" panose="020B0502020202020204" pitchFamily="34" charset="0"/>
                      </a:endParaRPr>
                    </a:p>
                    <a:p>
                      <a:pPr marL="342900" lvl="0" indent="-342900" algn="just">
                        <a:lnSpc>
                          <a:spcPct val="115000"/>
                        </a:lnSpc>
                        <a:spcAft>
                          <a:spcPts val="0"/>
                        </a:spcAft>
                        <a:buFont typeface="Calibri" panose="020F0502020204030204" pitchFamily="34" charset="0"/>
                        <a:buChar char="-"/>
                      </a:pPr>
                      <a:r>
                        <a:rPr lang="en-GB" sz="1800" b="1" dirty="0">
                          <a:solidFill>
                            <a:srgbClr val="FF0000"/>
                          </a:solidFill>
                          <a:effectLst/>
                          <a:latin typeface="Century Gothic" panose="020B0502020202020204" pitchFamily="34" charset="0"/>
                        </a:rPr>
                        <a:t>Autonomy and Responsibility</a:t>
                      </a:r>
                      <a:r>
                        <a:rPr lang="en-GB" sz="1800" b="0" dirty="0">
                          <a:solidFill>
                            <a:srgbClr val="FF0000"/>
                          </a:solidFill>
                          <a:effectLst/>
                          <a:latin typeface="Century Gothic" panose="020B0502020202020204" pitchFamily="34" charset="0"/>
                        </a:rPr>
                        <a:t>: In the context of ACQF “Autonomy and responsibility” refers to the context and extent of the application of autonomy and responsibility </a:t>
                      </a:r>
                      <a:endParaRPr lang="en-US" sz="1800" b="0" dirty="0">
                        <a:solidFill>
                          <a:srgbClr val="FF0000"/>
                        </a:solidFill>
                        <a:effectLst/>
                        <a:latin typeface="Century Gothic" panose="020B0502020202020204" pitchFamily="34" charset="0"/>
                        <a:ea typeface="Times New Roman" panose="02020603050405020304" pitchFamily="18" charset="0"/>
                        <a:cs typeface="Calibri" panose="020F0502020204030204" pitchFamily="34" charset="0"/>
                      </a:endParaRPr>
                    </a:p>
                  </a:txBody>
                  <a:tcPr marL="38698" marR="38698" marT="0" marB="0">
                    <a:solidFill>
                      <a:schemeClr val="accent1">
                        <a:lumMod val="40000"/>
                        <a:lumOff val="60000"/>
                      </a:schemeClr>
                    </a:solidFill>
                  </a:tcPr>
                </a:tc>
                <a:extLst>
                  <a:ext uri="{0D108BD9-81ED-4DB2-BD59-A6C34878D82A}">
                    <a16:rowId xmlns:a16="http://schemas.microsoft.com/office/drawing/2014/main" val="2049998504"/>
                  </a:ext>
                </a:extLst>
              </a:tr>
              <a:tr h="1198748">
                <a:tc>
                  <a:txBody>
                    <a:bodyPr/>
                    <a:lstStyle/>
                    <a:p>
                      <a:pPr>
                        <a:lnSpc>
                          <a:spcPct val="115000"/>
                        </a:lnSpc>
                        <a:spcAft>
                          <a:spcPts val="0"/>
                        </a:spcAft>
                      </a:pPr>
                      <a:r>
                        <a:rPr lang="en-GB" sz="1800" b="0" dirty="0">
                          <a:effectLst/>
                          <a:latin typeface="Century Gothic" panose="020B0502020202020204" pitchFamily="34" charset="0"/>
                        </a:rPr>
                        <a:t>Scope of the three domains of learning</a:t>
                      </a:r>
                      <a:endParaRPr lang="en-US" sz="18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tc>
                <a:tc>
                  <a:txBody>
                    <a:bodyPr/>
                    <a:lstStyle/>
                    <a:p>
                      <a:pPr algn="just">
                        <a:lnSpc>
                          <a:spcPct val="115000"/>
                        </a:lnSpc>
                        <a:spcAft>
                          <a:spcPts val="0"/>
                        </a:spcAft>
                      </a:pPr>
                      <a:r>
                        <a:rPr lang="en-GB" sz="1800" b="0" dirty="0">
                          <a:solidFill>
                            <a:srgbClr val="FF0000"/>
                          </a:solidFill>
                          <a:effectLst/>
                          <a:latin typeface="Century Gothic" panose="020B0502020202020204" pitchFamily="34" charset="0"/>
                        </a:rPr>
                        <a:t>Does not provide details of the </a:t>
                      </a:r>
                      <a:r>
                        <a:rPr lang="en-GB" sz="1800" b="0" u="sng" dirty="0">
                          <a:solidFill>
                            <a:srgbClr val="FF0000"/>
                          </a:solidFill>
                          <a:effectLst/>
                          <a:latin typeface="Century Gothic" panose="020B0502020202020204" pitchFamily="34" charset="0"/>
                        </a:rPr>
                        <a:t>scope of the three domains </a:t>
                      </a:r>
                      <a:r>
                        <a:rPr lang="en-GB" sz="1800" b="0" dirty="0">
                          <a:solidFill>
                            <a:srgbClr val="FF0000"/>
                          </a:solidFill>
                          <a:effectLst/>
                          <a:latin typeface="Century Gothic" panose="020B0502020202020204" pitchFamily="34" charset="0"/>
                        </a:rPr>
                        <a:t>of learning</a:t>
                      </a:r>
                      <a:endParaRPr lang="en-US" sz="1800" b="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solidFill>
                      <a:schemeClr val="accent1">
                        <a:lumMod val="20000"/>
                        <a:lumOff val="80000"/>
                      </a:schemeClr>
                    </a:solidFill>
                  </a:tcPr>
                </a:tc>
                <a:tc>
                  <a:txBody>
                    <a:bodyPr/>
                    <a:lstStyle/>
                    <a:p>
                      <a:pPr algn="just">
                        <a:lnSpc>
                          <a:spcPct val="115000"/>
                        </a:lnSpc>
                        <a:spcAft>
                          <a:spcPts val="0"/>
                        </a:spcAft>
                      </a:pPr>
                      <a:r>
                        <a:rPr lang="en-GB" sz="1800" b="0" dirty="0">
                          <a:solidFill>
                            <a:srgbClr val="FF0000"/>
                          </a:solidFill>
                          <a:effectLst/>
                          <a:latin typeface="Century Gothic" panose="020B0502020202020204" pitchFamily="34" charset="0"/>
                        </a:rPr>
                        <a:t>The scope of the three domains of learning is clarified.</a:t>
                      </a:r>
                      <a:endParaRPr lang="en-US" sz="1800" b="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38698" marR="38698" marT="0" marB="0">
                    <a:solidFill>
                      <a:schemeClr val="accent1">
                        <a:lumMod val="20000"/>
                        <a:lumOff val="80000"/>
                      </a:schemeClr>
                    </a:solidFill>
                  </a:tcPr>
                </a:tc>
                <a:extLst>
                  <a:ext uri="{0D108BD9-81ED-4DB2-BD59-A6C34878D82A}">
                    <a16:rowId xmlns:a16="http://schemas.microsoft.com/office/drawing/2014/main" val="3159760058"/>
                  </a:ext>
                </a:extLst>
              </a:tr>
            </a:tbl>
          </a:graphicData>
        </a:graphic>
      </p:graphicFrame>
      <p:sp>
        <p:nvSpPr>
          <p:cNvPr id="6" name="Title 1">
            <a:extLst>
              <a:ext uri="{FF2B5EF4-FFF2-40B4-BE49-F238E27FC236}">
                <a16:creationId xmlns:a16="http://schemas.microsoft.com/office/drawing/2014/main" id="{714B2EFE-E2DC-ABF9-43F9-E8FAD8831DA5}"/>
              </a:ext>
            </a:extLst>
          </p:cNvPr>
          <p:cNvSpPr>
            <a:spLocks noGrp="1"/>
          </p:cNvSpPr>
          <p:nvPr>
            <p:ph type="title"/>
          </p:nvPr>
        </p:nvSpPr>
        <p:spPr>
          <a:xfrm>
            <a:off x="129387" y="658364"/>
            <a:ext cx="10290963" cy="1325563"/>
          </a:xfrm>
        </p:spPr>
        <p:txBody>
          <a:bodyPr>
            <a:noAutofit/>
          </a:bodyPr>
          <a:lstStyle/>
          <a:p>
            <a:pPr algn="ctr"/>
            <a:r>
              <a:rPr lang="en-GB" sz="3200" b="1" dirty="0">
                <a:effectLst>
                  <a:outerShdw blurRad="38100" dist="38100" dir="2700000" algn="tl">
                    <a:srgbClr val="000000">
                      <a:alpha val="43137"/>
                    </a:srgbClr>
                  </a:outerShdw>
                </a:effectLst>
                <a:latin typeface="Century Gothic" panose="020B0502020202020204" pitchFamily="34" charset="0"/>
              </a:rPr>
              <a:t>Some similarities and differences in terms of structural comparison cont.</a:t>
            </a:r>
            <a:br>
              <a:rPr lang="en-US" sz="3200" b="1" dirty="0">
                <a:effectLst>
                  <a:outerShdw blurRad="38100" dist="38100" dir="2700000" algn="tl">
                    <a:srgbClr val="000000">
                      <a:alpha val="43137"/>
                    </a:srgbClr>
                  </a:outerShdw>
                </a:effectLst>
                <a:latin typeface="Century Gothic" panose="020B0502020202020204" pitchFamily="34" charset="0"/>
              </a:rPr>
            </a:br>
            <a:endParaRPr lang="en-US" sz="3200" b="1" dirty="0">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647581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297" y="650041"/>
            <a:ext cx="9757475" cy="1325563"/>
          </a:xfrm>
        </p:spPr>
        <p:txBody>
          <a:bodyPr/>
          <a:lstStyle/>
          <a:p>
            <a:r>
              <a:rPr lang="en-US" b="1" dirty="0">
                <a:effectLst>
                  <a:outerShdw blurRad="38100" dist="38100" dir="2700000" algn="tl">
                    <a:srgbClr val="000000">
                      <a:alpha val="43137"/>
                    </a:srgbClr>
                  </a:outerShdw>
                </a:effectLst>
                <a:latin typeface="Century Gothic" panose="020B0502020202020204" pitchFamily="34" charset="0"/>
              </a:rPr>
              <a:t>Summary of structural comparison</a:t>
            </a:r>
          </a:p>
        </p:txBody>
      </p:sp>
      <p:sp>
        <p:nvSpPr>
          <p:cNvPr id="3" name="Content Placeholder 2"/>
          <p:cNvSpPr>
            <a:spLocks noGrp="1"/>
          </p:cNvSpPr>
          <p:nvPr>
            <p:ph idx="1"/>
          </p:nvPr>
        </p:nvSpPr>
        <p:spPr>
          <a:xfrm>
            <a:off x="1419497" y="1856621"/>
            <a:ext cx="9577842" cy="4351338"/>
          </a:xfrm>
        </p:spPr>
        <p:txBody>
          <a:bodyPr>
            <a:normAutofit lnSpcReduction="10000"/>
          </a:bodyPr>
          <a:lstStyle/>
          <a:p>
            <a:pPr marL="0" indent="0">
              <a:buNone/>
            </a:pPr>
            <a:r>
              <a:rPr lang="en-GB" dirty="0"/>
              <a:t>There is a degree of similarity in terms of the architecture of both frameworks.  </a:t>
            </a:r>
          </a:p>
          <a:p>
            <a:pPr marL="0" indent="0">
              <a:buNone/>
            </a:pPr>
            <a:endParaRPr lang="en-GB" dirty="0"/>
          </a:p>
          <a:p>
            <a:pPr marL="0" indent="0">
              <a:buNone/>
            </a:pPr>
            <a:r>
              <a:rPr lang="en-GB" dirty="0"/>
              <a:t>Both are 10 level frameworks with identical domains of learning of level descriptors</a:t>
            </a:r>
          </a:p>
          <a:p>
            <a:pPr marL="0" indent="0">
              <a:buNone/>
            </a:pPr>
            <a:endParaRPr lang="en-GB" dirty="0"/>
          </a:p>
          <a:p>
            <a:pPr marL="0" indent="0">
              <a:buNone/>
            </a:pPr>
            <a:r>
              <a:rPr lang="en-GB" dirty="0"/>
              <a:t>Both use level descriptors and learning outcomes.  </a:t>
            </a:r>
          </a:p>
          <a:p>
            <a:pPr marL="0" indent="0">
              <a:buNone/>
            </a:pPr>
            <a:endParaRPr lang="en-GB" dirty="0"/>
          </a:p>
          <a:p>
            <a:pPr marL="0" indent="0">
              <a:buNone/>
            </a:pPr>
            <a:r>
              <a:rPr lang="en-GB" b="1" dirty="0">
                <a:solidFill>
                  <a:schemeClr val="accent6">
                    <a:lumMod val="50000"/>
                  </a:schemeClr>
                </a:solidFill>
              </a:rPr>
              <a:t>Structurally then, the two bear comparison despite the differences mentioned</a:t>
            </a:r>
            <a:endParaRPr lang="en-US" b="1" dirty="0">
              <a:solidFill>
                <a:schemeClr val="accent6">
                  <a:lumMod val="50000"/>
                </a:schemeClr>
              </a:solidFill>
            </a:endParaRPr>
          </a:p>
          <a:p>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3886876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1853" y="1837509"/>
            <a:ext cx="10808538" cy="4634827"/>
          </a:xfrm>
        </p:spPr>
        <p:txBody>
          <a:bodyPr>
            <a:normAutofit fontScale="92500" lnSpcReduction="20000"/>
          </a:bodyPr>
          <a:lstStyle/>
          <a:p>
            <a:pPr marL="0" indent="0">
              <a:lnSpc>
                <a:spcPct val="150000"/>
              </a:lnSpc>
              <a:buNone/>
            </a:pPr>
            <a:r>
              <a:rPr lang="en-US" dirty="0"/>
              <a:t>We also needed to do a </a:t>
            </a:r>
            <a:r>
              <a:rPr lang="en-US" dirty="0">
                <a:solidFill>
                  <a:srgbClr val="FF0000"/>
                </a:solidFill>
              </a:rPr>
              <a:t>conceptual and technical comparison </a:t>
            </a:r>
            <a:r>
              <a:rPr lang="en-US" dirty="0"/>
              <a:t>of level descriptors of the 2 frameworks to establish whether there are conceptual links between them.</a:t>
            </a:r>
          </a:p>
          <a:p>
            <a:pPr marL="0" indent="0">
              <a:lnSpc>
                <a:spcPct val="150000"/>
              </a:lnSpc>
              <a:buNone/>
            </a:pPr>
            <a:r>
              <a:rPr lang="en-US" dirty="0"/>
              <a:t>The </a:t>
            </a:r>
            <a:r>
              <a:rPr lang="en-US" dirty="0">
                <a:solidFill>
                  <a:srgbClr val="FF0000"/>
                </a:solidFill>
              </a:rPr>
              <a:t>use of concepts </a:t>
            </a:r>
            <a:r>
              <a:rPr lang="en-US" dirty="0"/>
              <a:t>was examined as well as the </a:t>
            </a:r>
            <a:r>
              <a:rPr lang="en-US" dirty="0">
                <a:solidFill>
                  <a:srgbClr val="FF0000"/>
                </a:solidFill>
              </a:rPr>
              <a:t>outcome statements </a:t>
            </a:r>
            <a:r>
              <a:rPr lang="en-US" dirty="0"/>
              <a:t>on both frameworks.</a:t>
            </a:r>
          </a:p>
          <a:p>
            <a:pPr marL="0" indent="0">
              <a:lnSpc>
                <a:spcPct val="150000"/>
              </a:lnSpc>
              <a:buNone/>
            </a:pPr>
            <a:r>
              <a:rPr lang="en-US" dirty="0"/>
              <a:t>The 2 sets of level descriptors were </a:t>
            </a:r>
            <a:r>
              <a:rPr lang="en-US" dirty="0">
                <a:solidFill>
                  <a:srgbClr val="FF0000"/>
                </a:solidFill>
              </a:rPr>
              <a:t>compared using the descriptors under the ACQF categories of knowledge, skills and autonomy and responsibility</a:t>
            </a:r>
          </a:p>
        </p:txBody>
      </p:sp>
      <p:sp>
        <p:nvSpPr>
          <p:cNvPr id="4" name="Title 1"/>
          <p:cNvSpPr txBox="1">
            <a:spLocks/>
          </p:cNvSpPr>
          <p:nvPr/>
        </p:nvSpPr>
        <p:spPr>
          <a:xfrm>
            <a:off x="307911" y="828746"/>
            <a:ext cx="10047898" cy="10087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effectLst>
                  <a:outerShdw blurRad="38100" dist="38100" dir="2700000" algn="tl">
                    <a:srgbClr val="000000">
                      <a:alpha val="43137"/>
                    </a:srgbClr>
                  </a:outerShdw>
                </a:effectLst>
                <a:latin typeface="Century Gothic" panose="020B0502020202020204" pitchFamily="34" charset="0"/>
              </a:rPr>
              <a:t>Comparison of SNQF to ACQF level descriptors</a:t>
            </a:r>
          </a:p>
        </p:txBody>
      </p:sp>
      <p:pic>
        <p:nvPicPr>
          <p:cNvPr id="5" name="Picture 4">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3232824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529839" y="42837"/>
            <a:ext cx="11083332" cy="6742524"/>
          </a:xfrm>
          <a:prstGeom prst="rect">
            <a:avLst/>
          </a:prstGeom>
        </p:spPr>
      </p:pic>
    </p:spTree>
    <p:extLst>
      <p:ext uri="{BB962C8B-B14F-4D97-AF65-F5344CB8AC3E}">
        <p14:creationId xmlns:p14="http://schemas.microsoft.com/office/powerpoint/2010/main" val="2488477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8573" y="718149"/>
            <a:ext cx="8277314" cy="1325563"/>
          </a:xfrm>
        </p:spPr>
        <p:txBody>
          <a:bodyPr/>
          <a:lstStyle/>
          <a:p>
            <a:r>
              <a:rPr lang="en-GB" dirty="0">
                <a:effectLst>
                  <a:outerShdw blurRad="38100" dist="38100" dir="2700000" algn="tl">
                    <a:srgbClr val="000000">
                      <a:alpha val="43137"/>
                    </a:srgbClr>
                  </a:outerShdw>
                </a:effectLst>
                <a:latin typeface="Century Gothic" panose="020B0502020202020204" pitchFamily="34" charset="0"/>
              </a:rPr>
              <a:t>Level 4 Discussion</a:t>
            </a:r>
            <a:br>
              <a:rPr lang="en-US" dirty="0">
                <a:effectLst>
                  <a:outerShdw blurRad="38100" dist="38100" dir="2700000" algn="tl">
                    <a:srgbClr val="000000">
                      <a:alpha val="43137"/>
                    </a:srgbClr>
                  </a:outerShdw>
                </a:effectLst>
                <a:latin typeface="Century Gothic" panose="020B0502020202020204" pitchFamily="34" charset="0"/>
              </a:rPr>
            </a:br>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Content Placeholder 2"/>
          <p:cNvSpPr>
            <a:spLocks noGrp="1"/>
          </p:cNvSpPr>
          <p:nvPr>
            <p:ph idx="1"/>
          </p:nvPr>
        </p:nvSpPr>
        <p:spPr>
          <a:xfrm>
            <a:off x="375091" y="1554997"/>
            <a:ext cx="10608241" cy="4653244"/>
          </a:xfrm>
        </p:spPr>
        <p:txBody>
          <a:bodyPr>
            <a:normAutofit fontScale="85000" lnSpcReduction="20000"/>
          </a:bodyPr>
          <a:lstStyle/>
          <a:p>
            <a:pPr marL="0" indent="0" algn="ctr">
              <a:buNone/>
            </a:pPr>
            <a:r>
              <a:rPr lang="en-GB" sz="3600" b="1" dirty="0">
                <a:solidFill>
                  <a:srgbClr val="00B050"/>
                </a:solidFill>
                <a:effectLst>
                  <a:outerShdw blurRad="38100" dist="38100" dir="2700000" algn="tl">
                    <a:srgbClr val="000000">
                      <a:alpha val="43137"/>
                    </a:srgbClr>
                  </a:outerShdw>
                </a:effectLst>
              </a:rPr>
              <a:t>Knowledge</a:t>
            </a:r>
          </a:p>
          <a:p>
            <a:pPr marL="0" indent="0" algn="ctr">
              <a:buNone/>
            </a:pPr>
            <a:endParaRPr lang="en-US" sz="3600" dirty="0"/>
          </a:p>
          <a:p>
            <a:pPr marL="0" indent="0" algn="just">
              <a:lnSpc>
                <a:spcPct val="160000"/>
              </a:lnSpc>
              <a:buNone/>
            </a:pPr>
            <a:r>
              <a:rPr lang="en-GB" b="1" dirty="0"/>
              <a:t>There is a definite correspondence on the level of knowledge given that both frameworks relate to broad factual and technical knowledge incorporating theoretical aspects or concepts. The difference is that the SNQF goes further with the inclusion of learning outcomes that address understanding of working instructions and simple technical documents, use of responses in the solving of familiar problems and use of information for constructing coherent arguments</a:t>
            </a:r>
            <a:r>
              <a:rPr lang="en-GB" dirty="0"/>
              <a:t>.</a:t>
            </a:r>
            <a:endParaRPr lang="en-US" dirty="0"/>
          </a:p>
          <a:p>
            <a:endParaRPr lang="en-US" dirty="0"/>
          </a:p>
        </p:txBody>
      </p:sp>
      <p:pic>
        <p:nvPicPr>
          <p:cNvPr id="7" name="Picture 6">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947551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641" y="1454954"/>
            <a:ext cx="10625658" cy="5242560"/>
          </a:xfrm>
        </p:spPr>
        <p:txBody>
          <a:bodyPr>
            <a:normAutofit fontScale="40000" lnSpcReduction="20000"/>
          </a:bodyPr>
          <a:lstStyle/>
          <a:p>
            <a:pPr marL="0" indent="0" algn="ctr">
              <a:buNone/>
            </a:pPr>
            <a:r>
              <a:rPr lang="en-US" sz="8600" b="1" dirty="0">
                <a:solidFill>
                  <a:srgbClr val="00B050"/>
                </a:solidFill>
                <a:effectLst>
                  <a:outerShdw blurRad="38100" dist="38100" dir="2700000" algn="tl">
                    <a:srgbClr val="000000">
                      <a:alpha val="43137"/>
                    </a:srgbClr>
                  </a:outerShdw>
                </a:effectLst>
              </a:rPr>
              <a:t>Skills</a:t>
            </a:r>
            <a:endParaRPr lang="en-US" sz="3600" b="1" dirty="0">
              <a:solidFill>
                <a:srgbClr val="00B050"/>
              </a:solidFill>
              <a:effectLst>
                <a:outerShdw blurRad="38100" dist="38100" dir="2700000" algn="tl">
                  <a:srgbClr val="000000">
                    <a:alpha val="43137"/>
                  </a:srgbClr>
                </a:outerShdw>
              </a:effectLst>
            </a:endParaRPr>
          </a:p>
          <a:p>
            <a:pPr marL="0" indent="0" algn="ctr">
              <a:buNone/>
            </a:pPr>
            <a:endParaRPr lang="en-US" sz="3600" dirty="0"/>
          </a:p>
          <a:p>
            <a:pPr marL="0" indent="0" algn="just">
              <a:lnSpc>
                <a:spcPct val="170000"/>
              </a:lnSpc>
              <a:buNone/>
            </a:pPr>
            <a:r>
              <a:rPr lang="en-US" sz="5000" b="1" dirty="0"/>
              <a:t>There is some alignment in the levels for the two frameworks. Both refer to ‘well-developed technical skills’. There is also similarity in the statements for both levels that address communication of outcomes and information and execution of a range of procedures or solutions within varied contexts and problems. Demonstrating “developed abstract thinking skills to solve complex problems” on the SNQF is broadly consonant with “well-developed technical skills required to </a:t>
            </a:r>
            <a:r>
              <a:rPr lang="en-US" sz="5000" b="1" dirty="0" err="1"/>
              <a:t>analyse</a:t>
            </a:r>
            <a:r>
              <a:rPr lang="en-US" sz="5000" b="1" dirty="0"/>
              <a:t> information and new ideas, make informed judgements” on the ACQF. The main difference is that in addition to the afore-mentioned, the SNQF contains learning outcomes that relate to values and ethics required in a subject field or discipline.</a:t>
            </a:r>
          </a:p>
          <a:p>
            <a:pPr marL="0" indent="0" algn="ctr">
              <a:buNone/>
            </a:pPr>
            <a:endParaRPr lang="en-US" sz="3600" b="1" dirty="0"/>
          </a:p>
          <a:p>
            <a:endParaRPr lang="en-US" dirty="0"/>
          </a:p>
        </p:txBody>
      </p:sp>
      <p:pic>
        <p:nvPicPr>
          <p:cNvPr id="7" name="Picture 6">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
        <p:nvSpPr>
          <p:cNvPr id="6" name="Title 1">
            <a:extLst>
              <a:ext uri="{FF2B5EF4-FFF2-40B4-BE49-F238E27FC236}">
                <a16:creationId xmlns:a16="http://schemas.microsoft.com/office/drawing/2014/main" id="{934A47DB-3F37-DA44-94E8-A3014623EECD}"/>
              </a:ext>
            </a:extLst>
          </p:cNvPr>
          <p:cNvSpPr txBox="1">
            <a:spLocks/>
          </p:cNvSpPr>
          <p:nvPr/>
        </p:nvSpPr>
        <p:spPr>
          <a:xfrm>
            <a:off x="3088573" y="718149"/>
            <a:ext cx="827731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effectLst>
                  <a:outerShdw blurRad="38100" dist="38100" dir="2700000" algn="tl">
                    <a:srgbClr val="000000">
                      <a:alpha val="43137"/>
                    </a:srgbClr>
                  </a:outerShdw>
                </a:effectLst>
                <a:latin typeface="Century Gothic" panose="020B0502020202020204" pitchFamily="34" charset="0"/>
              </a:rPr>
              <a:t>Level 4 Discussion</a:t>
            </a:r>
            <a:br>
              <a:rPr lang="en-US" dirty="0">
                <a:effectLst>
                  <a:outerShdw blurRad="38100" dist="38100" dir="2700000" algn="tl">
                    <a:srgbClr val="000000">
                      <a:alpha val="43137"/>
                    </a:srgbClr>
                  </a:outerShdw>
                </a:effectLst>
                <a:latin typeface="Century Gothic" panose="020B0502020202020204" pitchFamily="34" charset="0"/>
              </a:rPr>
            </a:br>
            <a:endParaRPr lang="en-US" dirty="0">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1675859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019" y="1463946"/>
            <a:ext cx="10547281" cy="5303520"/>
          </a:xfrm>
        </p:spPr>
        <p:txBody>
          <a:bodyPr>
            <a:normAutofit fontScale="40000" lnSpcReduction="20000"/>
          </a:bodyPr>
          <a:lstStyle/>
          <a:p>
            <a:pPr marL="0" indent="0" algn="ctr">
              <a:buNone/>
            </a:pPr>
            <a:r>
              <a:rPr lang="en-US" sz="7000" b="1" dirty="0">
                <a:solidFill>
                  <a:srgbClr val="00B050"/>
                </a:solidFill>
                <a:effectLst>
                  <a:outerShdw blurRad="38100" dist="38100" dir="2700000" algn="tl">
                    <a:srgbClr val="000000">
                      <a:alpha val="43137"/>
                    </a:srgbClr>
                  </a:outerShdw>
                </a:effectLst>
              </a:rPr>
              <a:t>Autonomy and responsibility</a:t>
            </a:r>
          </a:p>
          <a:p>
            <a:pPr marL="0" indent="0" algn="just">
              <a:buNone/>
            </a:pPr>
            <a:endParaRPr lang="en-US" sz="4600" b="1" dirty="0"/>
          </a:p>
          <a:p>
            <a:pPr marL="0" indent="0" algn="just">
              <a:lnSpc>
                <a:spcPct val="170000"/>
              </a:lnSpc>
              <a:buNone/>
            </a:pPr>
            <a:r>
              <a:rPr lang="en-US" sz="5000" b="1" dirty="0"/>
              <a:t>There is a great degree of alignment between the two sets of level descriptors which is indicated through such phrases as “Involved in directed activities, with some autonomy, under general supervision’ (SNQF), with “adaptability and initiative for self-direction under general guidance” (ACQF) and “responsibility for the quantity and quality of output for self and others - with possible responsibility for supervising others.” (SNQF) with “responsibility for self, some planning and responsibility for group outcomes and initiative for responsibility for others” (ACQF). The main difference is the extent of responsibility with “some responsibility” on the level of the SNQF as opposed to “full responsibility” on that of the ACQF.</a:t>
            </a:r>
          </a:p>
          <a:p>
            <a:pPr marL="0" indent="0" algn="just">
              <a:buNone/>
            </a:pPr>
            <a:endParaRPr lang="en-US" sz="4600" b="1" dirty="0"/>
          </a:p>
          <a:p>
            <a:pPr marL="0" indent="0" algn="just">
              <a:buNone/>
            </a:pPr>
            <a:endParaRPr lang="en-US" sz="3600" b="1" dirty="0"/>
          </a:p>
          <a:p>
            <a:pPr algn="just"/>
            <a:endParaRPr lang="en-US" dirty="0"/>
          </a:p>
        </p:txBody>
      </p:sp>
      <p:pic>
        <p:nvPicPr>
          <p:cNvPr id="7" name="Picture 6">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
        <p:nvSpPr>
          <p:cNvPr id="8" name="Title 1">
            <a:extLst>
              <a:ext uri="{FF2B5EF4-FFF2-40B4-BE49-F238E27FC236}">
                <a16:creationId xmlns:a16="http://schemas.microsoft.com/office/drawing/2014/main" id="{1CC5C19F-A3DC-9E2E-CE8F-DF3D9B6756E5}"/>
              </a:ext>
            </a:extLst>
          </p:cNvPr>
          <p:cNvSpPr txBox="1">
            <a:spLocks/>
          </p:cNvSpPr>
          <p:nvPr/>
        </p:nvSpPr>
        <p:spPr>
          <a:xfrm>
            <a:off x="3088573" y="718149"/>
            <a:ext cx="827731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effectLst>
                  <a:outerShdw blurRad="38100" dist="38100" dir="2700000" algn="tl">
                    <a:srgbClr val="000000">
                      <a:alpha val="43137"/>
                    </a:srgbClr>
                  </a:outerShdw>
                </a:effectLst>
                <a:latin typeface="Century Gothic" panose="020B0502020202020204" pitchFamily="34" charset="0"/>
              </a:rPr>
              <a:t>Level 4 Discussion</a:t>
            </a:r>
            <a:br>
              <a:rPr lang="en-US" dirty="0">
                <a:effectLst>
                  <a:outerShdw blurRad="38100" dist="38100" dir="2700000" algn="tl">
                    <a:srgbClr val="000000">
                      <a:alpha val="43137"/>
                    </a:srgbClr>
                  </a:outerShdw>
                </a:effectLst>
                <a:latin typeface="Century Gothic" panose="020B0502020202020204" pitchFamily="34" charset="0"/>
              </a:rPr>
            </a:br>
            <a:endParaRPr lang="en-US" dirty="0">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1370740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9640" y="1832127"/>
            <a:ext cx="9220893" cy="3611974"/>
          </a:xfrm>
        </p:spPr>
        <p:txBody>
          <a:bodyPr>
            <a:normAutofit fontScale="47500" lnSpcReduction="20000"/>
          </a:bodyPr>
          <a:lstStyle/>
          <a:p>
            <a:pPr marL="0" indent="0" algn="ctr">
              <a:buNone/>
            </a:pPr>
            <a:r>
              <a:rPr lang="en-US" sz="5800" b="1" dirty="0">
                <a:solidFill>
                  <a:srgbClr val="00B050"/>
                </a:solidFill>
                <a:effectLst>
                  <a:outerShdw blurRad="38100" dist="38100" dir="2700000" algn="tl">
                    <a:srgbClr val="000000">
                      <a:alpha val="43137"/>
                    </a:srgbClr>
                  </a:outerShdw>
                </a:effectLst>
              </a:rPr>
              <a:t>Summary</a:t>
            </a:r>
          </a:p>
          <a:p>
            <a:pPr marL="0" indent="0" algn="ctr">
              <a:buNone/>
            </a:pPr>
            <a:endParaRPr lang="en-US" sz="5800" b="1" dirty="0"/>
          </a:p>
          <a:p>
            <a:pPr marL="0" indent="0" algn="ctr">
              <a:lnSpc>
                <a:spcPct val="170000"/>
              </a:lnSpc>
              <a:buNone/>
            </a:pPr>
            <a:r>
              <a:rPr lang="en-US" sz="5800" b="1" dirty="0"/>
              <a:t>There is alignment at level 4 of the two frameworks, despite the fact that in each of the three domains there exist one or two differences.</a:t>
            </a:r>
          </a:p>
          <a:p>
            <a:pPr marL="0" indent="0" algn="ctr">
              <a:buNone/>
            </a:pPr>
            <a:endParaRPr lang="en-US" sz="5800" b="1" dirty="0"/>
          </a:p>
          <a:p>
            <a:pPr marL="0" indent="0" algn="ctr">
              <a:buNone/>
            </a:pPr>
            <a:endParaRPr lang="en-US" sz="5800" b="1" dirty="0"/>
          </a:p>
          <a:p>
            <a:pPr marL="0" indent="0" algn="just">
              <a:buNone/>
            </a:pPr>
            <a:endParaRPr lang="en-US" sz="3600" b="1" dirty="0"/>
          </a:p>
          <a:p>
            <a:pPr algn="just"/>
            <a:endParaRPr lang="en-US" dirty="0"/>
          </a:p>
        </p:txBody>
      </p:sp>
      <p:pic>
        <p:nvPicPr>
          <p:cNvPr id="7" name="Picture 6">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
        <p:nvSpPr>
          <p:cNvPr id="8" name="Title 1">
            <a:extLst>
              <a:ext uri="{FF2B5EF4-FFF2-40B4-BE49-F238E27FC236}">
                <a16:creationId xmlns:a16="http://schemas.microsoft.com/office/drawing/2014/main" id="{32E10553-4DD0-32BF-36CE-4DA7CC0A4632}"/>
              </a:ext>
            </a:extLst>
          </p:cNvPr>
          <p:cNvSpPr txBox="1">
            <a:spLocks/>
          </p:cNvSpPr>
          <p:nvPr/>
        </p:nvSpPr>
        <p:spPr>
          <a:xfrm>
            <a:off x="3088573" y="718149"/>
            <a:ext cx="827731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effectLst>
                  <a:outerShdw blurRad="38100" dist="38100" dir="2700000" algn="tl">
                    <a:srgbClr val="000000">
                      <a:alpha val="43137"/>
                    </a:srgbClr>
                  </a:outerShdw>
                </a:effectLst>
                <a:latin typeface="Century Gothic" panose="020B0502020202020204" pitchFamily="34" charset="0"/>
              </a:rPr>
              <a:t>Level 4 Discussion</a:t>
            </a:r>
            <a:br>
              <a:rPr lang="en-US" dirty="0">
                <a:effectLst>
                  <a:outerShdw blurRad="38100" dist="38100" dir="2700000" algn="tl">
                    <a:srgbClr val="000000">
                      <a:alpha val="43137"/>
                    </a:srgbClr>
                  </a:outerShdw>
                </a:effectLst>
                <a:latin typeface="Century Gothic" panose="020B0502020202020204" pitchFamily="34" charset="0"/>
              </a:rPr>
            </a:br>
            <a:endParaRPr lang="en-US" dirty="0">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1237209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9858" y="1828800"/>
            <a:ext cx="10650197" cy="4647266"/>
          </a:xfrm>
        </p:spPr>
        <p:txBody>
          <a:bodyPr>
            <a:normAutofit fontScale="77500" lnSpcReduction="20000"/>
          </a:bodyPr>
          <a:lstStyle/>
          <a:p>
            <a:pPr>
              <a:lnSpc>
                <a:spcPct val="150000"/>
              </a:lnSpc>
            </a:pPr>
            <a:r>
              <a:rPr lang="en-US" dirty="0"/>
              <a:t>The descriptors target similar cognitive and competency levels, with increasing complexity, autonomy, and responsibility. </a:t>
            </a:r>
          </a:p>
          <a:p>
            <a:pPr>
              <a:lnSpc>
                <a:spcPct val="150000"/>
              </a:lnSpc>
            </a:pPr>
            <a:r>
              <a:rPr lang="en-US" dirty="0"/>
              <a:t>The match is more apparent at tertiary level. </a:t>
            </a:r>
          </a:p>
          <a:p>
            <a:pPr>
              <a:lnSpc>
                <a:spcPct val="150000"/>
              </a:lnSpc>
            </a:pPr>
            <a:r>
              <a:rPr lang="en-US" dirty="0"/>
              <a:t>The differences have more to do with the fact that ACQF is at meta level (broad for use by multiple countries) while the SNQF is country-specific (more detailed specific, and linked to qualification types, etc.)</a:t>
            </a:r>
          </a:p>
          <a:p>
            <a:pPr marL="0" indent="0">
              <a:lnSpc>
                <a:spcPct val="150000"/>
              </a:lnSpc>
              <a:buNone/>
            </a:pPr>
            <a:r>
              <a:rPr lang="en-US" b="1" dirty="0">
                <a:solidFill>
                  <a:schemeClr val="accent6">
                    <a:lumMod val="50000"/>
                  </a:schemeClr>
                </a:solidFill>
              </a:rPr>
              <a:t>The differences between the two sets of level descriptors are not so significant as to prevent referencing. </a:t>
            </a:r>
          </a:p>
          <a:p>
            <a:pPr marL="0" indent="0">
              <a:buNone/>
            </a:pPr>
            <a:endParaRPr lang="en-US" dirty="0"/>
          </a:p>
        </p:txBody>
      </p:sp>
      <p:sp>
        <p:nvSpPr>
          <p:cNvPr id="4" name="Title 1"/>
          <p:cNvSpPr txBox="1">
            <a:spLocks/>
          </p:cNvSpPr>
          <p:nvPr/>
        </p:nvSpPr>
        <p:spPr>
          <a:xfrm>
            <a:off x="457913" y="629446"/>
            <a:ext cx="965182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effectLst>
                  <a:outerShdw blurRad="38100" dist="38100" dir="2700000" algn="tl">
                    <a:srgbClr val="000000">
                      <a:alpha val="43137"/>
                    </a:srgbClr>
                  </a:outerShdw>
                </a:effectLst>
                <a:latin typeface="Century Gothic" panose="020B0502020202020204" pitchFamily="34" charset="0"/>
              </a:rPr>
              <a:t>Summary of conceptual &amp; technical comparison</a:t>
            </a:r>
          </a:p>
        </p:txBody>
      </p:sp>
      <p:pic>
        <p:nvPicPr>
          <p:cNvPr id="5" name="Picture 4">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1333381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98" y="524685"/>
            <a:ext cx="10257385" cy="1325563"/>
          </a:xfrm>
        </p:spPr>
        <p:txBody>
          <a:bodyPr>
            <a:normAutofit/>
          </a:bodyPr>
          <a:lstStyle/>
          <a:p>
            <a:pPr algn="ctr"/>
            <a:r>
              <a:rPr lang="en-US" sz="3600" b="1" dirty="0">
                <a:effectLst>
                  <a:outerShdw blurRad="38100" dist="38100" dir="2700000" algn="tl">
                    <a:srgbClr val="000000">
                      <a:alpha val="43137"/>
                    </a:srgbClr>
                  </a:outerShdw>
                </a:effectLst>
                <a:latin typeface="Century Gothic" panose="020B0502020202020204" pitchFamily="34" charset="0"/>
              </a:rPr>
              <a:t>SNQF to ACQF level to level comparison map</a:t>
            </a:r>
          </a:p>
        </p:txBody>
      </p:sp>
      <p:pic>
        <p:nvPicPr>
          <p:cNvPr id="3" name="Picture 2">
            <a:extLst>
              <a:ext uri="{FF2B5EF4-FFF2-40B4-BE49-F238E27FC236}">
                <a16:creationId xmlns:a16="http://schemas.microsoft.com/office/drawing/2014/main" id="{B443F9AF-6301-AE44-4271-CCDE941B80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8139" y="1468819"/>
            <a:ext cx="8744068" cy="5342530"/>
          </a:xfrm>
          <a:prstGeom prst="rect">
            <a:avLst/>
          </a:prstGeom>
          <a:ln>
            <a:solidFill>
              <a:schemeClr val="accent1"/>
            </a:solidFill>
          </a:ln>
        </p:spPr>
      </p:pic>
      <p:pic>
        <p:nvPicPr>
          <p:cNvPr id="5" name="Picture 4">
            <a:extLst>
              <a:ext uri="{FF2B5EF4-FFF2-40B4-BE49-F238E27FC236}">
                <a16:creationId xmlns:a16="http://schemas.microsoft.com/office/drawing/2014/main" id="{89FECBC6-F2BC-8363-B3F2-8F1B2370E78E}"/>
              </a:ext>
            </a:extLst>
          </p:cNvPr>
          <p:cNvPicPr>
            <a:picLocks noChangeAspect="1"/>
          </p:cNvPicPr>
          <p:nvPr/>
        </p:nvPicPr>
        <p:blipFill>
          <a:blip r:embed="rId3">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913330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2681" y="-283651"/>
            <a:ext cx="7812155" cy="1325563"/>
          </a:xfrm>
        </p:spPr>
        <p:txBody>
          <a:bodyPr>
            <a:normAutofit/>
          </a:bodyPr>
          <a:lstStyle/>
          <a:p>
            <a:r>
              <a:rPr lang="en-US" sz="4000" b="1" dirty="0">
                <a:solidFill>
                  <a:schemeClr val="bg1"/>
                </a:solidFill>
                <a:effectLst>
                  <a:outerShdw blurRad="38100" dist="38100" dir="2700000" algn="tl">
                    <a:srgbClr val="000000">
                      <a:alpha val="43137"/>
                    </a:srgbClr>
                  </a:outerShdw>
                </a:effectLst>
                <a:latin typeface="Century Gothic" panose="020B0502020202020204" pitchFamily="34" charset="0"/>
              </a:rPr>
              <a:t>Conclusions from Criterion 1</a:t>
            </a:r>
          </a:p>
        </p:txBody>
      </p:sp>
      <p:sp>
        <p:nvSpPr>
          <p:cNvPr id="3" name="Content Placeholder 2"/>
          <p:cNvSpPr>
            <a:spLocks noGrp="1"/>
          </p:cNvSpPr>
          <p:nvPr>
            <p:ph idx="1"/>
          </p:nvPr>
        </p:nvSpPr>
        <p:spPr>
          <a:xfrm>
            <a:off x="670560" y="1530440"/>
            <a:ext cx="10695327" cy="5079366"/>
          </a:xfrm>
        </p:spPr>
        <p:txBody>
          <a:bodyPr>
            <a:noAutofit/>
          </a:bodyPr>
          <a:lstStyle/>
          <a:p>
            <a:pPr marL="0" indent="0">
              <a:lnSpc>
                <a:spcPct val="150000"/>
              </a:lnSpc>
              <a:buNone/>
            </a:pPr>
            <a:r>
              <a:rPr lang="en-GB" b="1" dirty="0">
                <a:solidFill>
                  <a:srgbClr val="00B050"/>
                </a:solidFill>
              </a:rPr>
              <a:t>Criterion 1 can be considered met, </a:t>
            </a:r>
            <a:r>
              <a:rPr lang="en-GB" dirty="0"/>
              <a:t>on the basis of the structural comparison, the side-by-side descriptor analysis, and the level-to-level examination. </a:t>
            </a:r>
          </a:p>
          <a:p>
            <a:pPr marL="0" indent="0">
              <a:lnSpc>
                <a:spcPct val="150000"/>
              </a:lnSpc>
              <a:buNone/>
            </a:pPr>
            <a:r>
              <a:rPr lang="en-GB" dirty="0"/>
              <a:t>The correspondence is not an exact match in every statement or domain at every level, but the evidence </a:t>
            </a:r>
            <a:r>
              <a:rPr lang="en-GB" b="1" dirty="0">
                <a:solidFill>
                  <a:schemeClr val="accent6">
                    <a:lumMod val="50000"/>
                  </a:schemeClr>
                </a:solidFill>
              </a:rPr>
              <a:t>demonstrates a sufficiently clear and defensible relationship between SNQF levels and ACQF level descriptors</a:t>
            </a:r>
            <a:r>
              <a:rPr lang="en-GB" dirty="0"/>
              <a:t>.</a:t>
            </a:r>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2706678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0069" y="585281"/>
            <a:ext cx="6269346" cy="1325563"/>
          </a:xfrm>
        </p:spPr>
        <p:txBody>
          <a:bodyPr>
            <a:normAutofit/>
          </a:bodyPr>
          <a:lstStyle/>
          <a:p>
            <a:pPr algn="ctr"/>
            <a:r>
              <a:rPr lang="en-US" sz="4000" b="1" dirty="0">
                <a:effectLst>
                  <a:outerShdw blurRad="38100" dist="38100" dir="2700000" algn="tl">
                    <a:srgbClr val="000000">
                      <a:alpha val="43137"/>
                    </a:srgbClr>
                  </a:outerShdw>
                </a:effectLst>
                <a:latin typeface="Century Gothic" panose="020B0502020202020204" pitchFamily="34" charset="0"/>
              </a:rPr>
              <a:t>Criterion 2</a:t>
            </a:r>
          </a:p>
        </p:txBody>
      </p:sp>
      <p:sp>
        <p:nvSpPr>
          <p:cNvPr id="3" name="Content Placeholder 2"/>
          <p:cNvSpPr>
            <a:spLocks noGrp="1"/>
          </p:cNvSpPr>
          <p:nvPr>
            <p:ph idx="1"/>
          </p:nvPr>
        </p:nvSpPr>
        <p:spPr>
          <a:xfrm>
            <a:off x="1572811" y="1892158"/>
            <a:ext cx="9718431" cy="4351338"/>
          </a:xfrm>
        </p:spPr>
        <p:txBody>
          <a:bodyPr>
            <a:noAutofit/>
          </a:bodyPr>
          <a:lstStyle/>
          <a:p>
            <a:pPr marL="0" indent="0">
              <a:lnSpc>
                <a:spcPct val="150000"/>
              </a:lnSpc>
              <a:buNone/>
            </a:pPr>
            <a:r>
              <a:rPr lang="en-US" sz="3200" b="1" dirty="0"/>
              <a:t>The </a:t>
            </a:r>
            <a:r>
              <a:rPr lang="en-US" sz="3200" b="1" dirty="0">
                <a:solidFill>
                  <a:srgbClr val="FF0000"/>
                </a:solidFill>
              </a:rPr>
              <a:t>national qualifications frameworks </a:t>
            </a:r>
            <a:r>
              <a:rPr lang="en-US" sz="3200" b="1" dirty="0"/>
              <a:t>or systems are </a:t>
            </a:r>
            <a:r>
              <a:rPr lang="en-US" sz="3200" b="1" dirty="0">
                <a:solidFill>
                  <a:srgbClr val="FF0000"/>
                </a:solidFill>
              </a:rPr>
              <a:t>based on learning outcomes principles</a:t>
            </a:r>
            <a:r>
              <a:rPr lang="en-US" sz="3200" b="1" dirty="0"/>
              <a:t> and related to arrangements for </a:t>
            </a:r>
            <a:r>
              <a:rPr lang="en-US" sz="3200" b="1" dirty="0">
                <a:solidFill>
                  <a:srgbClr val="FF0000"/>
                </a:solidFill>
              </a:rPr>
              <a:t>recognition of prior learning </a:t>
            </a:r>
            <a:r>
              <a:rPr lang="en-US" sz="3200" b="1" dirty="0"/>
              <a:t>(including non-formal and informal) and, where appropriate, to </a:t>
            </a:r>
            <a:r>
              <a:rPr lang="en-US" sz="3200" b="1" dirty="0">
                <a:solidFill>
                  <a:srgbClr val="FF0000"/>
                </a:solidFill>
              </a:rPr>
              <a:t>credit systems.</a:t>
            </a:r>
            <a:endParaRPr lang="en-US" sz="3200" dirty="0">
              <a:solidFill>
                <a:srgbClr val="FF0000"/>
              </a:solidFill>
            </a:endParaRPr>
          </a:p>
          <a:p>
            <a:pPr marL="0" indent="0">
              <a:lnSpc>
                <a:spcPct val="150000"/>
              </a:lnSpc>
              <a:buNone/>
            </a:pPr>
            <a:endParaRPr lang="en-US" sz="3200" b="1"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4036477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886" y="456200"/>
            <a:ext cx="10329712" cy="1325563"/>
          </a:xfrm>
        </p:spPr>
        <p:txBody>
          <a:bodyPr>
            <a:normAutofit/>
          </a:bodyPr>
          <a:lstStyle/>
          <a:p>
            <a:pPr algn="ctr"/>
            <a:r>
              <a:rPr lang="en-US" sz="3600" b="1" dirty="0">
                <a:effectLst>
                  <a:outerShdw blurRad="38100" dist="38100" dir="2700000" algn="tl">
                    <a:srgbClr val="000000">
                      <a:alpha val="43137"/>
                    </a:srgbClr>
                  </a:outerShdw>
                </a:effectLst>
                <a:latin typeface="Century Gothic" panose="020B0502020202020204" pitchFamily="34" charset="0"/>
              </a:rPr>
              <a:t>Info regarding Learning outcomes (LOs)</a:t>
            </a:r>
          </a:p>
        </p:txBody>
      </p:sp>
      <p:sp>
        <p:nvSpPr>
          <p:cNvPr id="3" name="Content Placeholder 2"/>
          <p:cNvSpPr>
            <a:spLocks noGrp="1"/>
          </p:cNvSpPr>
          <p:nvPr>
            <p:ph idx="1"/>
          </p:nvPr>
        </p:nvSpPr>
        <p:spPr>
          <a:xfrm>
            <a:off x="228600" y="1781763"/>
            <a:ext cx="11397343" cy="4824309"/>
          </a:xfrm>
        </p:spPr>
        <p:txBody>
          <a:bodyPr>
            <a:normAutofit fontScale="92500" lnSpcReduction="20000"/>
          </a:bodyPr>
          <a:lstStyle/>
          <a:p>
            <a:pPr>
              <a:lnSpc>
                <a:spcPct val="150000"/>
              </a:lnSpc>
            </a:pPr>
            <a:r>
              <a:rPr lang="en-US" sz="2400" dirty="0"/>
              <a:t>LOs in NQF design – </a:t>
            </a:r>
            <a:r>
              <a:rPr lang="en-US" sz="2400" b="1" dirty="0">
                <a:solidFill>
                  <a:srgbClr val="00B050"/>
                </a:solidFill>
              </a:rPr>
              <a:t>SNQF is built on the principle of LOs</a:t>
            </a:r>
          </a:p>
          <a:p>
            <a:pPr>
              <a:lnSpc>
                <a:spcPct val="150000"/>
              </a:lnSpc>
            </a:pPr>
            <a:r>
              <a:rPr lang="en-US" sz="2400" dirty="0"/>
              <a:t>Use of LOs across sub-systems: </a:t>
            </a:r>
          </a:p>
          <a:p>
            <a:pPr marL="0" indent="0">
              <a:lnSpc>
                <a:spcPct val="150000"/>
              </a:lnSpc>
              <a:buNone/>
            </a:pPr>
            <a:r>
              <a:rPr lang="en-US" sz="2400" b="1" dirty="0">
                <a:solidFill>
                  <a:srgbClr val="00B050"/>
                </a:solidFill>
              </a:rPr>
              <a:t>- in general education (Seychelles National Curriculum Framework); </a:t>
            </a:r>
          </a:p>
          <a:p>
            <a:pPr marL="0" indent="0">
              <a:lnSpc>
                <a:spcPct val="150000"/>
              </a:lnSpc>
              <a:buNone/>
            </a:pPr>
            <a:r>
              <a:rPr lang="en-US" sz="2400" b="1" dirty="0">
                <a:solidFill>
                  <a:srgbClr val="00B050"/>
                </a:solidFill>
              </a:rPr>
              <a:t>- in vocational/TVET &amp; tertiary education (in qualification and </a:t>
            </a:r>
            <a:r>
              <a:rPr lang="en-US" sz="2400" b="1" dirty="0" err="1">
                <a:solidFill>
                  <a:srgbClr val="00B050"/>
                </a:solidFill>
              </a:rPr>
              <a:t>programme</a:t>
            </a:r>
            <a:r>
              <a:rPr lang="en-US" sz="2400" b="1" dirty="0">
                <a:solidFill>
                  <a:srgbClr val="00B050"/>
                </a:solidFill>
              </a:rPr>
              <a:t> development); </a:t>
            </a:r>
          </a:p>
          <a:p>
            <a:pPr>
              <a:lnSpc>
                <a:spcPct val="150000"/>
              </a:lnSpc>
            </a:pPr>
            <a:r>
              <a:rPr lang="en-US" sz="2400" dirty="0"/>
              <a:t>LOs in qualification designs (standards)  - </a:t>
            </a:r>
            <a:r>
              <a:rPr lang="en-US" sz="2400" b="1" dirty="0">
                <a:solidFill>
                  <a:srgbClr val="00B050"/>
                </a:solidFill>
              </a:rPr>
              <a:t>an SNQF requirement</a:t>
            </a:r>
          </a:p>
          <a:p>
            <a:pPr>
              <a:lnSpc>
                <a:spcPct val="150000"/>
              </a:lnSpc>
            </a:pPr>
            <a:r>
              <a:rPr lang="en-US" sz="2400" dirty="0"/>
              <a:t>LOs as a basis for assessment and certification – </a:t>
            </a:r>
            <a:r>
              <a:rPr lang="en-US" sz="2400" b="1" dirty="0">
                <a:solidFill>
                  <a:srgbClr val="00B050"/>
                </a:solidFill>
              </a:rPr>
              <a:t>part of </a:t>
            </a:r>
            <a:r>
              <a:rPr lang="en-US" sz="2400" b="1" dirty="0" err="1">
                <a:solidFill>
                  <a:srgbClr val="00B050"/>
                </a:solidFill>
              </a:rPr>
              <a:t>programme</a:t>
            </a:r>
            <a:r>
              <a:rPr lang="en-US" sz="2400" b="1" dirty="0">
                <a:solidFill>
                  <a:srgbClr val="00B050"/>
                </a:solidFill>
              </a:rPr>
              <a:t> development process</a:t>
            </a:r>
          </a:p>
          <a:p>
            <a:pPr>
              <a:lnSpc>
                <a:spcPct val="150000"/>
              </a:lnSpc>
            </a:pPr>
            <a:r>
              <a:rPr lang="en-US" sz="2400" dirty="0"/>
              <a:t>LOs and quality assurance (e.g. in accreditation) – </a:t>
            </a:r>
            <a:r>
              <a:rPr lang="en-US" sz="2400" b="1" dirty="0">
                <a:solidFill>
                  <a:srgbClr val="00B050"/>
                </a:solidFill>
              </a:rPr>
              <a:t>yes, a requirement</a:t>
            </a:r>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239475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480" y="1517904"/>
            <a:ext cx="10954407" cy="4904063"/>
          </a:xfrm>
        </p:spPr>
        <p:txBody>
          <a:bodyPr>
            <a:normAutofit fontScale="77500" lnSpcReduction="20000"/>
          </a:bodyPr>
          <a:lstStyle/>
          <a:p>
            <a:pPr>
              <a:lnSpc>
                <a:spcPct val="150000"/>
              </a:lnSpc>
            </a:pPr>
            <a:r>
              <a:rPr lang="en-US" dirty="0"/>
              <a:t>RPL and CATS are </a:t>
            </a:r>
            <a:r>
              <a:rPr lang="en-US" dirty="0" err="1"/>
              <a:t>recognised</a:t>
            </a:r>
            <a:r>
              <a:rPr lang="en-US" dirty="0"/>
              <a:t> in national legislation:</a:t>
            </a:r>
            <a:r>
              <a:rPr lang="en-US" b="1" dirty="0">
                <a:solidFill>
                  <a:srgbClr val="00B050"/>
                </a:solidFill>
              </a:rPr>
              <a:t> both appear in the NQF Regulations, 2025</a:t>
            </a:r>
          </a:p>
          <a:p>
            <a:pPr marL="0" indent="0">
              <a:lnSpc>
                <a:spcPct val="150000"/>
              </a:lnSpc>
              <a:buNone/>
            </a:pPr>
            <a:r>
              <a:rPr lang="en-GB" dirty="0"/>
              <a:t>- RPL </a:t>
            </a:r>
            <a:r>
              <a:rPr lang="en-GB" b="1" dirty="0"/>
              <a:t>currently undergoing an evaluation</a:t>
            </a:r>
            <a:r>
              <a:rPr lang="en-GB" dirty="0"/>
              <a:t>/review</a:t>
            </a:r>
          </a:p>
          <a:p>
            <a:pPr>
              <a:lnSpc>
                <a:spcPct val="150000"/>
              </a:lnSpc>
            </a:pPr>
            <a:r>
              <a:rPr lang="en-US" dirty="0"/>
              <a:t>The SNQF explicitly includes RPL as a pathway to qualifications </a:t>
            </a:r>
            <a:r>
              <a:rPr lang="en-GB" b="1" dirty="0">
                <a:solidFill>
                  <a:srgbClr val="00B050"/>
                </a:solidFill>
              </a:rPr>
              <a:t>‘</a:t>
            </a:r>
            <a:r>
              <a:rPr lang="en-GB" b="1" i="1" dirty="0">
                <a:solidFill>
                  <a:srgbClr val="00B050"/>
                </a:solidFill>
              </a:rPr>
              <a:t>there shall be no distinction between a certificate obtained through RPL and that of other modes of learning</a:t>
            </a:r>
            <a:r>
              <a:rPr lang="en-GB" b="1" dirty="0">
                <a:solidFill>
                  <a:srgbClr val="00B050"/>
                </a:solidFill>
              </a:rPr>
              <a:t>.’ (NQF Regulations, 2025, 64 (2))</a:t>
            </a:r>
            <a:endParaRPr lang="en-US" b="1" dirty="0">
              <a:solidFill>
                <a:srgbClr val="00B050"/>
              </a:solidFill>
            </a:endParaRPr>
          </a:p>
          <a:p>
            <a:pPr>
              <a:lnSpc>
                <a:spcPct val="150000"/>
              </a:lnSpc>
            </a:pPr>
            <a:r>
              <a:rPr lang="en-US" dirty="0"/>
              <a:t>Level of implementation of RPL and CATS across subsystems:</a:t>
            </a:r>
          </a:p>
          <a:p>
            <a:pPr marL="0" indent="0">
              <a:lnSpc>
                <a:spcPct val="100000"/>
              </a:lnSpc>
              <a:buNone/>
            </a:pPr>
            <a:r>
              <a:rPr lang="en-GB" dirty="0"/>
              <a:t>- RPL is </a:t>
            </a:r>
            <a:r>
              <a:rPr lang="en-GB" b="1" dirty="0">
                <a:solidFill>
                  <a:srgbClr val="00B050"/>
                </a:solidFill>
              </a:rPr>
              <a:t>established and operational </a:t>
            </a:r>
            <a:r>
              <a:rPr lang="en-GB" dirty="0"/>
              <a:t>in general education and TVET </a:t>
            </a:r>
            <a:r>
              <a:rPr lang="en-GB" b="1" dirty="0">
                <a:solidFill>
                  <a:srgbClr val="00B050"/>
                </a:solidFill>
              </a:rPr>
              <a:t>being piloted for tertiary access</a:t>
            </a:r>
            <a:r>
              <a:rPr lang="en-GB" dirty="0"/>
              <a:t> with the University of Seychelles</a:t>
            </a:r>
          </a:p>
          <a:p>
            <a:pPr marL="0" indent="0">
              <a:lnSpc>
                <a:spcPct val="100000"/>
              </a:lnSpc>
              <a:buNone/>
            </a:pPr>
            <a:r>
              <a:rPr lang="en-GB" dirty="0"/>
              <a:t>- a </a:t>
            </a:r>
            <a:r>
              <a:rPr lang="en-GB" b="1" dirty="0">
                <a:solidFill>
                  <a:srgbClr val="00B050"/>
                </a:solidFill>
              </a:rPr>
              <a:t>national credit accumulation and transfer system has been developed;</a:t>
            </a:r>
            <a:r>
              <a:rPr lang="en-GB" dirty="0">
                <a:solidFill>
                  <a:srgbClr val="FF0000"/>
                </a:solidFill>
              </a:rPr>
              <a:t> </a:t>
            </a:r>
            <a:r>
              <a:rPr lang="en-GB" dirty="0"/>
              <a:t>institutional implementation is in infancy stage</a:t>
            </a:r>
            <a:endParaRPr lang="en-US" dirty="0"/>
          </a:p>
          <a:p>
            <a:pPr marL="0" indent="0">
              <a:lnSpc>
                <a:spcPct val="150000"/>
              </a:lnSpc>
              <a:buNone/>
            </a:pPr>
            <a:endParaRPr lang="en-US" dirty="0"/>
          </a:p>
          <a:p>
            <a:pPr>
              <a:lnSpc>
                <a:spcPct val="150000"/>
              </a:lnSpc>
            </a:pPr>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
        <p:nvSpPr>
          <p:cNvPr id="10" name="Title 1"/>
          <p:cNvSpPr txBox="1">
            <a:spLocks/>
          </p:cNvSpPr>
          <p:nvPr/>
        </p:nvSpPr>
        <p:spPr>
          <a:xfrm>
            <a:off x="807452" y="436033"/>
            <a:ext cx="934999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effectLst>
                  <a:outerShdw blurRad="38100" dist="38100" dir="2700000" algn="tl">
                    <a:srgbClr val="000000">
                      <a:alpha val="43137"/>
                    </a:srgbClr>
                  </a:outerShdw>
                </a:effectLst>
                <a:latin typeface="Century Gothic" panose="020B0502020202020204" pitchFamily="34" charset="0"/>
              </a:rPr>
              <a:t>Info in relation to RPL and CATS</a:t>
            </a:r>
          </a:p>
        </p:txBody>
      </p:sp>
    </p:spTree>
    <p:extLst>
      <p:ext uri="{BB962C8B-B14F-4D97-AF65-F5344CB8AC3E}">
        <p14:creationId xmlns:p14="http://schemas.microsoft.com/office/powerpoint/2010/main" val="1186010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562" y="-316496"/>
            <a:ext cx="7812155" cy="1325563"/>
          </a:xfrm>
        </p:spPr>
        <p:txBody>
          <a:bodyPr>
            <a:normAutofit/>
          </a:bodyPr>
          <a:lstStyle/>
          <a:p>
            <a:r>
              <a:rPr lang="en-US" sz="4000" b="1" dirty="0">
                <a:solidFill>
                  <a:schemeClr val="bg1"/>
                </a:solidFill>
                <a:effectLst>
                  <a:outerShdw blurRad="38100" dist="38100" dir="2700000" algn="tl">
                    <a:srgbClr val="000000">
                      <a:alpha val="43137"/>
                    </a:srgbClr>
                  </a:outerShdw>
                </a:effectLst>
                <a:latin typeface="Century Gothic" panose="020B0502020202020204" pitchFamily="34" charset="0"/>
              </a:rPr>
              <a:t>Conclusions from Criterion 2</a:t>
            </a:r>
          </a:p>
        </p:txBody>
      </p:sp>
      <p:sp>
        <p:nvSpPr>
          <p:cNvPr id="3" name="Content Placeholder 2"/>
          <p:cNvSpPr>
            <a:spLocks noGrp="1"/>
          </p:cNvSpPr>
          <p:nvPr>
            <p:ph idx="1"/>
          </p:nvPr>
        </p:nvSpPr>
        <p:spPr>
          <a:xfrm>
            <a:off x="285750" y="1009067"/>
            <a:ext cx="11305359" cy="5295939"/>
          </a:xfrm>
        </p:spPr>
        <p:txBody>
          <a:bodyPr>
            <a:noAutofit/>
          </a:bodyPr>
          <a:lstStyle/>
          <a:p>
            <a:pPr marL="0" indent="0">
              <a:lnSpc>
                <a:spcPct val="100000"/>
              </a:lnSpc>
              <a:buNone/>
            </a:pPr>
            <a:r>
              <a:rPr lang="en-GB" b="1" dirty="0">
                <a:solidFill>
                  <a:srgbClr val="00B050"/>
                </a:solidFill>
              </a:rPr>
              <a:t>Criterion 2 is met to a high degree</a:t>
            </a:r>
            <a:r>
              <a:rPr lang="en-GB" dirty="0"/>
              <a:t>. </a:t>
            </a:r>
          </a:p>
          <a:p>
            <a:pPr>
              <a:lnSpc>
                <a:spcPct val="100000"/>
              </a:lnSpc>
            </a:pPr>
            <a:r>
              <a:rPr lang="en-GB" dirty="0"/>
              <a:t>The SNQF is clearly </a:t>
            </a:r>
            <a:r>
              <a:rPr lang="en-GB" dirty="0">
                <a:solidFill>
                  <a:srgbClr val="FF0000"/>
                </a:solidFill>
              </a:rPr>
              <a:t>based on learning outcomes</a:t>
            </a:r>
            <a:r>
              <a:rPr lang="en-GB" dirty="0"/>
              <a:t>, </a:t>
            </a:r>
          </a:p>
          <a:p>
            <a:pPr>
              <a:lnSpc>
                <a:spcPct val="100000"/>
              </a:lnSpc>
            </a:pPr>
            <a:r>
              <a:rPr lang="en-GB" dirty="0"/>
              <a:t>RPL is </a:t>
            </a:r>
            <a:r>
              <a:rPr lang="en-GB" dirty="0">
                <a:solidFill>
                  <a:srgbClr val="FF0000"/>
                </a:solidFill>
              </a:rPr>
              <a:t>established and operational</a:t>
            </a:r>
            <a:r>
              <a:rPr lang="en-GB" dirty="0"/>
              <a:t> </a:t>
            </a:r>
          </a:p>
          <a:p>
            <a:pPr>
              <a:lnSpc>
                <a:spcPct val="100000"/>
              </a:lnSpc>
            </a:pPr>
            <a:r>
              <a:rPr lang="en-GB" dirty="0">
                <a:solidFill>
                  <a:srgbClr val="FF0000"/>
                </a:solidFill>
              </a:rPr>
              <a:t>SNCATS has been developed; </a:t>
            </a:r>
            <a:endParaRPr lang="en-GB" dirty="0"/>
          </a:p>
          <a:p>
            <a:pPr marL="0" indent="0">
              <a:lnSpc>
                <a:spcPct val="100000"/>
              </a:lnSpc>
              <a:buNone/>
            </a:pPr>
            <a:endParaRPr lang="en-GB" dirty="0"/>
          </a:p>
          <a:p>
            <a:pPr marL="0" indent="0">
              <a:lnSpc>
                <a:spcPct val="100000"/>
              </a:lnSpc>
              <a:buNone/>
            </a:pPr>
            <a:r>
              <a:rPr lang="en-GB" i="1" u="sng" dirty="0"/>
              <a:t>Early stage </a:t>
            </a:r>
            <a:r>
              <a:rPr lang="en-GB" i="1" dirty="0"/>
              <a:t>of SNCATS implementation and current </a:t>
            </a:r>
            <a:r>
              <a:rPr lang="en-GB" i="1" u="sng" dirty="0"/>
              <a:t>piloting stage</a:t>
            </a:r>
            <a:r>
              <a:rPr lang="en-GB" i="1" dirty="0"/>
              <a:t> of RPL for tertiary access are noted. </a:t>
            </a:r>
            <a:r>
              <a:rPr lang="en-GB" b="1" i="1" dirty="0"/>
              <a:t>However, these limitations do not negate the criterion, </a:t>
            </a:r>
            <a:r>
              <a:rPr lang="en-GB" i="1" dirty="0"/>
              <a:t>but they do indicate that it will be further strengthened in the very short term. </a:t>
            </a:r>
            <a:endParaRPr lang="en-US" i="1"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981324" y="5999584"/>
            <a:ext cx="1210676" cy="767882"/>
          </a:xfrm>
          <a:prstGeom prst="rect">
            <a:avLst/>
          </a:prstGeom>
        </p:spPr>
      </p:pic>
    </p:spTree>
    <p:extLst>
      <p:ext uri="{BB962C8B-B14F-4D97-AF65-F5344CB8AC3E}">
        <p14:creationId xmlns:p14="http://schemas.microsoft.com/office/powerpoint/2010/main" val="2191568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3353" y="374400"/>
            <a:ext cx="4543095" cy="1325563"/>
          </a:xfrm>
        </p:spPr>
        <p:txBody>
          <a:bodyPr>
            <a:normAutofit/>
          </a:bodyPr>
          <a:lstStyle/>
          <a:p>
            <a:pPr algn="ctr"/>
            <a:r>
              <a:rPr lang="en-US" sz="4000" b="1" dirty="0">
                <a:latin typeface="Century Gothic" panose="020B0502020202020204" pitchFamily="34" charset="0"/>
              </a:rPr>
              <a:t>Criterion 3</a:t>
            </a:r>
          </a:p>
        </p:txBody>
      </p:sp>
      <p:sp>
        <p:nvSpPr>
          <p:cNvPr id="3" name="Content Placeholder 2"/>
          <p:cNvSpPr>
            <a:spLocks noGrp="1"/>
          </p:cNvSpPr>
          <p:nvPr>
            <p:ph idx="1"/>
          </p:nvPr>
        </p:nvSpPr>
        <p:spPr>
          <a:xfrm>
            <a:off x="896984" y="1469480"/>
            <a:ext cx="10468904" cy="4351338"/>
          </a:xfrm>
        </p:spPr>
        <p:txBody>
          <a:bodyPr>
            <a:noAutofit/>
          </a:bodyPr>
          <a:lstStyle/>
          <a:p>
            <a:pPr marL="0" indent="0">
              <a:lnSpc>
                <a:spcPct val="150000"/>
              </a:lnSpc>
              <a:buNone/>
            </a:pPr>
            <a:r>
              <a:rPr lang="en-US" sz="3200" b="1" dirty="0"/>
              <a:t>There are </a:t>
            </a:r>
            <a:r>
              <a:rPr lang="en-US" sz="3200" b="1" dirty="0">
                <a:solidFill>
                  <a:srgbClr val="FF0000"/>
                </a:solidFill>
              </a:rPr>
              <a:t>transparent processes and procedures for including qualifications </a:t>
            </a:r>
            <a:r>
              <a:rPr lang="en-US" sz="3200" b="1" dirty="0"/>
              <a:t>in the NQF or for describing the place of qualifications in the NQS and </a:t>
            </a:r>
            <a:r>
              <a:rPr lang="en-US" sz="3200" b="1" dirty="0">
                <a:solidFill>
                  <a:srgbClr val="FF0000"/>
                </a:solidFill>
              </a:rPr>
              <a:t>information on qualifications is accessible, trustworthy </a:t>
            </a:r>
            <a:r>
              <a:rPr lang="en-US" sz="3200" b="1" dirty="0"/>
              <a:t>and </a:t>
            </a:r>
            <a:r>
              <a:rPr lang="en-US" sz="3200" b="1" dirty="0">
                <a:solidFill>
                  <a:srgbClr val="FF0000"/>
                </a:solidFill>
              </a:rPr>
              <a:t>verifiable in a national register(s) of qualifications.</a:t>
            </a:r>
          </a:p>
          <a:p>
            <a:pPr marL="0" indent="0">
              <a:lnSpc>
                <a:spcPct val="150000"/>
              </a:lnSpc>
              <a:buNone/>
            </a:pPr>
            <a:endParaRPr lang="en-US" sz="3200" b="1" dirty="0"/>
          </a:p>
          <a:p>
            <a:pPr marL="0" indent="0">
              <a:lnSpc>
                <a:spcPct val="150000"/>
              </a:lnSpc>
              <a:buNone/>
            </a:pPr>
            <a:r>
              <a:rPr lang="en-GB" sz="3200" b="1" dirty="0"/>
              <a:t>. </a:t>
            </a:r>
            <a:endParaRPr lang="en-US" sz="3200" b="1"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2162168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1492" y="1842254"/>
            <a:ext cx="10501544" cy="4925212"/>
          </a:xfrm>
        </p:spPr>
        <p:txBody>
          <a:bodyPr>
            <a:normAutofit fontScale="62500" lnSpcReduction="20000"/>
          </a:bodyPr>
          <a:lstStyle/>
          <a:p>
            <a:pPr>
              <a:lnSpc>
                <a:spcPct val="150000"/>
              </a:lnSpc>
              <a:buFont typeface="Wingdings" panose="05000000000000000000" pitchFamily="2" charset="2"/>
              <a:buChar char="Ø"/>
            </a:pPr>
            <a:r>
              <a:rPr lang="en-US" sz="3400" u="sng" dirty="0"/>
              <a:t>Legal basis for inclusion of qualifications in the NQF</a:t>
            </a:r>
            <a:r>
              <a:rPr lang="en-US" sz="3400" dirty="0"/>
              <a:t>: </a:t>
            </a:r>
            <a:r>
              <a:rPr lang="en-US" sz="3400" b="1" dirty="0">
                <a:solidFill>
                  <a:schemeClr val="accent6">
                    <a:lumMod val="75000"/>
                  </a:schemeClr>
                </a:solidFill>
              </a:rPr>
              <a:t>described in the NQF Regulations, 2025</a:t>
            </a:r>
          </a:p>
          <a:p>
            <a:pPr>
              <a:lnSpc>
                <a:spcPct val="150000"/>
              </a:lnSpc>
              <a:buFontTx/>
              <a:buChar char="-"/>
            </a:pPr>
            <a:r>
              <a:rPr lang="en-US" sz="3400" dirty="0"/>
              <a:t>Embedded in all connected documents (e.g. Manual for development, evaluation and approval of qualifications)</a:t>
            </a:r>
          </a:p>
          <a:p>
            <a:pPr>
              <a:lnSpc>
                <a:spcPct val="150000"/>
              </a:lnSpc>
              <a:buFont typeface="Wingdings" panose="05000000000000000000" pitchFamily="2" charset="2"/>
              <a:buChar char="Ø"/>
            </a:pPr>
            <a:r>
              <a:rPr lang="en-US" sz="3600" u="sng" dirty="0"/>
              <a:t>Criteria used for inclusion on NQF</a:t>
            </a:r>
            <a:r>
              <a:rPr lang="en-US" sz="3600" dirty="0"/>
              <a:t>:</a:t>
            </a:r>
          </a:p>
          <a:p>
            <a:r>
              <a:rPr lang="en-US" sz="3600" dirty="0"/>
              <a:t>Learning outcomes: </a:t>
            </a:r>
            <a:r>
              <a:rPr lang="en-US" sz="3600" b="1" dirty="0">
                <a:solidFill>
                  <a:schemeClr val="accent6">
                    <a:lumMod val="75000"/>
                  </a:schemeClr>
                </a:solidFill>
              </a:rPr>
              <a:t>set out in the Manual for development, evaluation and approval of qualifications</a:t>
            </a:r>
          </a:p>
          <a:p>
            <a:r>
              <a:rPr lang="en-US" sz="3600" dirty="0"/>
              <a:t>Level assignment:‘</a:t>
            </a:r>
            <a:r>
              <a:rPr lang="en-GB" sz="3600" b="1" i="1" dirty="0">
                <a:solidFill>
                  <a:schemeClr val="accent6">
                    <a:lumMod val="75000"/>
                  </a:schemeClr>
                </a:solidFill>
              </a:rPr>
              <a:t>the decision on the level at which a qualification should be placed in the National Qualifications Framework shall be made based on its match against the level descriptors’ </a:t>
            </a:r>
            <a:r>
              <a:rPr lang="en-GB" sz="3600" b="1" dirty="0">
                <a:solidFill>
                  <a:schemeClr val="accent6">
                    <a:lumMod val="75000"/>
                  </a:schemeClr>
                </a:solidFill>
              </a:rPr>
              <a:t>NQF Regulations, 2025 4(5)</a:t>
            </a:r>
            <a:endParaRPr lang="en-US" sz="3600" b="1" dirty="0">
              <a:solidFill>
                <a:schemeClr val="accent6">
                  <a:lumMod val="75000"/>
                </a:schemeClr>
              </a:solidFill>
            </a:endParaRPr>
          </a:p>
          <a:p>
            <a:r>
              <a:rPr lang="en-US" sz="3600" dirty="0"/>
              <a:t>QA requirements: </a:t>
            </a:r>
            <a:r>
              <a:rPr lang="en-US" sz="3600" b="1" dirty="0">
                <a:solidFill>
                  <a:schemeClr val="accent6">
                    <a:lumMod val="75000"/>
                  </a:schemeClr>
                </a:solidFill>
              </a:rPr>
              <a:t>set out in the Manual for development, evaluation and approval of qualifications</a:t>
            </a:r>
          </a:p>
          <a:p>
            <a:endParaRPr lang="en-US" sz="3600" dirty="0"/>
          </a:p>
          <a:p>
            <a:pPr>
              <a:lnSpc>
                <a:spcPct val="150000"/>
              </a:lnSpc>
              <a:buFontTx/>
              <a:buChar char="-"/>
            </a:pPr>
            <a:endParaRPr lang="en-US" sz="3400" dirty="0"/>
          </a:p>
          <a:p>
            <a:pPr marL="0" indent="0">
              <a:lnSpc>
                <a:spcPct val="150000"/>
              </a:lnSpc>
              <a:buNone/>
            </a:pPr>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
        <p:nvSpPr>
          <p:cNvPr id="6" name="Title 1"/>
          <p:cNvSpPr>
            <a:spLocks noGrp="1"/>
          </p:cNvSpPr>
          <p:nvPr>
            <p:ph type="title"/>
          </p:nvPr>
        </p:nvSpPr>
        <p:spPr>
          <a:xfrm>
            <a:off x="838199" y="389339"/>
            <a:ext cx="8570562" cy="1325563"/>
          </a:xfrm>
        </p:spPr>
        <p:txBody>
          <a:bodyPr>
            <a:normAutofit/>
          </a:bodyPr>
          <a:lstStyle/>
          <a:p>
            <a:pPr algn="ctr"/>
            <a:r>
              <a:rPr lang="en-US" sz="4000" b="1" dirty="0">
                <a:effectLst>
                  <a:outerShdw blurRad="38100" dist="38100" dir="2700000" algn="tl">
                    <a:srgbClr val="000000">
                      <a:alpha val="43137"/>
                    </a:srgbClr>
                  </a:outerShdw>
                </a:effectLst>
                <a:latin typeface="Century Gothic" panose="020B0502020202020204" pitchFamily="34" charset="0"/>
              </a:rPr>
              <a:t>What we needed to document</a:t>
            </a:r>
          </a:p>
        </p:txBody>
      </p:sp>
    </p:spTree>
    <p:extLst>
      <p:ext uri="{BB962C8B-B14F-4D97-AF65-F5344CB8AC3E}">
        <p14:creationId xmlns:p14="http://schemas.microsoft.com/office/powerpoint/2010/main" val="2252607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82645-C814-0D61-4F8D-0B75090DFA63}"/>
              </a:ext>
            </a:extLst>
          </p:cNvPr>
          <p:cNvSpPr>
            <a:spLocks noGrp="1"/>
          </p:cNvSpPr>
          <p:nvPr>
            <p:ph type="title"/>
          </p:nvPr>
        </p:nvSpPr>
        <p:spPr>
          <a:xfrm>
            <a:off x="598932" y="0"/>
            <a:ext cx="10515600" cy="1325563"/>
          </a:xfrm>
        </p:spPr>
        <p:txBody>
          <a:bodyPr>
            <a:normAutofit/>
          </a:bodyPr>
          <a:lstStyle/>
          <a:p>
            <a:pPr marL="571500" indent="-571500">
              <a:buFont typeface="Wingdings" panose="05000000000000000000" pitchFamily="2" charset="2"/>
              <a:buChar char="Ø"/>
            </a:pPr>
            <a:r>
              <a:rPr lang="en-US" sz="3600" b="1" dirty="0">
                <a:solidFill>
                  <a:schemeClr val="bg1"/>
                </a:solidFill>
                <a:latin typeface="Century Gothic" panose="020B0502020202020204" pitchFamily="34" charset="0"/>
              </a:rPr>
              <a:t>Processes for inclusion of qualifications</a:t>
            </a:r>
            <a:br>
              <a:rPr lang="en-US" sz="3600" b="1" dirty="0">
                <a:solidFill>
                  <a:schemeClr val="bg1"/>
                </a:solidFill>
                <a:latin typeface="Century Gothic" panose="020B0502020202020204" pitchFamily="34" charset="0"/>
              </a:rPr>
            </a:br>
            <a:endParaRPr lang="en-SC" sz="3600" b="1" dirty="0">
              <a:solidFill>
                <a:schemeClr val="bg1"/>
              </a:solidFill>
              <a:latin typeface="Century Gothic" panose="020B0502020202020204" pitchFamily="34" charset="0"/>
            </a:endParaRPr>
          </a:p>
        </p:txBody>
      </p:sp>
      <p:graphicFrame>
        <p:nvGraphicFramePr>
          <p:cNvPr id="4" name="Diagram 3">
            <a:extLst>
              <a:ext uri="{FF2B5EF4-FFF2-40B4-BE49-F238E27FC236}">
                <a16:creationId xmlns:a16="http://schemas.microsoft.com/office/drawing/2014/main" id="{43C3B828-594D-82E2-C438-0F775C4734F7}"/>
              </a:ext>
            </a:extLst>
          </p:cNvPr>
          <p:cNvGraphicFramePr/>
          <p:nvPr>
            <p:extLst>
              <p:ext uri="{D42A27DB-BD31-4B8C-83A1-F6EECF244321}">
                <p14:modId xmlns:p14="http://schemas.microsoft.com/office/powerpoint/2010/main" val="807062958"/>
              </p:ext>
            </p:extLst>
          </p:nvPr>
        </p:nvGraphicFramePr>
        <p:xfrm>
          <a:off x="841248" y="771874"/>
          <a:ext cx="9546336" cy="5912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7146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1095" y="1971749"/>
            <a:ext cx="9718680" cy="4271747"/>
          </a:xfrm>
        </p:spPr>
        <p:txBody>
          <a:bodyPr>
            <a:normAutofit fontScale="70000" lnSpcReduction="20000"/>
          </a:bodyPr>
          <a:lstStyle/>
          <a:p>
            <a:pPr marL="0" indent="0">
              <a:lnSpc>
                <a:spcPct val="150000"/>
              </a:lnSpc>
              <a:buNone/>
            </a:pPr>
            <a:r>
              <a:rPr lang="en-US" u="sng" dirty="0"/>
              <a:t>National register (s) of qualifications</a:t>
            </a:r>
          </a:p>
          <a:p>
            <a:pPr marL="0" indent="0">
              <a:lnSpc>
                <a:spcPct val="150000"/>
              </a:lnSpc>
              <a:buNone/>
            </a:pPr>
            <a:r>
              <a:rPr lang="en-US" dirty="0"/>
              <a:t>Description of the register (s)</a:t>
            </a:r>
          </a:p>
          <a:p>
            <a:pPr>
              <a:lnSpc>
                <a:spcPct val="150000"/>
              </a:lnSpc>
            </a:pPr>
            <a:r>
              <a:rPr lang="en-US" dirty="0"/>
              <a:t>Scope (which qualifications are included): </a:t>
            </a:r>
            <a:r>
              <a:rPr lang="en-US" b="1" dirty="0">
                <a:solidFill>
                  <a:schemeClr val="accent6">
                    <a:lumMod val="75000"/>
                  </a:schemeClr>
                </a:solidFill>
              </a:rPr>
              <a:t>all qualifications registered on SNQF</a:t>
            </a:r>
          </a:p>
          <a:p>
            <a:pPr>
              <a:lnSpc>
                <a:spcPct val="150000"/>
              </a:lnSpc>
            </a:pPr>
            <a:r>
              <a:rPr lang="en-US" dirty="0"/>
              <a:t>Structure and data fields: </a:t>
            </a:r>
            <a:r>
              <a:rPr lang="en-US" b="1" dirty="0">
                <a:solidFill>
                  <a:schemeClr val="accent6">
                    <a:lumMod val="75000"/>
                  </a:schemeClr>
                </a:solidFill>
              </a:rPr>
              <a:t>example placed in the annex</a:t>
            </a:r>
          </a:p>
          <a:p>
            <a:pPr>
              <a:lnSpc>
                <a:spcPct val="150000"/>
              </a:lnSpc>
            </a:pPr>
            <a:r>
              <a:rPr lang="en-US" dirty="0"/>
              <a:t>Responsible authority: </a:t>
            </a:r>
            <a:r>
              <a:rPr lang="en-GB" b="1" dirty="0">
                <a:solidFill>
                  <a:schemeClr val="accent6">
                    <a:lumMod val="75000"/>
                  </a:schemeClr>
                </a:solidFill>
              </a:rPr>
              <a:t>SQA shall ‘</a:t>
            </a:r>
            <a:r>
              <a:rPr lang="en-GB" b="1" i="1" dirty="0">
                <a:solidFill>
                  <a:schemeClr val="accent6">
                    <a:lumMod val="75000"/>
                  </a:schemeClr>
                </a:solidFill>
              </a:rPr>
              <a:t>maintain a national database of registered and accredited providers, programmes, qualifications and part-qualifications, as prescribed</a:t>
            </a:r>
            <a:r>
              <a:rPr lang="en-GB" b="1" dirty="0">
                <a:solidFill>
                  <a:schemeClr val="accent6">
                    <a:lumMod val="75000"/>
                  </a:schemeClr>
                </a:solidFill>
              </a:rPr>
              <a:t>’ SQA Act, 2021 section 4 (2) (c)</a:t>
            </a:r>
            <a:endParaRPr lang="en-US" b="1" dirty="0">
              <a:solidFill>
                <a:schemeClr val="accent6">
                  <a:lumMod val="75000"/>
                </a:schemeClr>
              </a:solidFill>
            </a:endParaRPr>
          </a:p>
          <a:p>
            <a:pPr marL="0" indent="0">
              <a:lnSpc>
                <a:spcPct val="150000"/>
              </a:lnSpc>
              <a:buNone/>
            </a:pPr>
            <a:endParaRPr lang="en-US" dirty="0"/>
          </a:p>
          <a:p>
            <a:pPr marL="0" indent="0">
              <a:lnSpc>
                <a:spcPct val="150000"/>
              </a:lnSpc>
              <a:buNone/>
            </a:pPr>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
        <p:nvSpPr>
          <p:cNvPr id="6" name="Title 1"/>
          <p:cNvSpPr>
            <a:spLocks noGrp="1"/>
          </p:cNvSpPr>
          <p:nvPr>
            <p:ph type="title"/>
          </p:nvPr>
        </p:nvSpPr>
        <p:spPr>
          <a:xfrm>
            <a:off x="2197531" y="397513"/>
            <a:ext cx="8570562" cy="1325563"/>
          </a:xfrm>
        </p:spPr>
        <p:txBody>
          <a:bodyPr>
            <a:normAutofit/>
          </a:bodyPr>
          <a:lstStyle/>
          <a:p>
            <a:pPr algn="ctr"/>
            <a:r>
              <a:rPr lang="en-US" sz="4000" b="1" dirty="0">
                <a:effectLst>
                  <a:outerShdw blurRad="38100" dist="38100" dir="2700000" algn="tl">
                    <a:srgbClr val="000000">
                      <a:alpha val="43137"/>
                    </a:srgbClr>
                  </a:outerShdw>
                </a:effectLst>
                <a:latin typeface="Century Gothic" panose="020B0502020202020204" pitchFamily="34" charset="0"/>
              </a:rPr>
              <a:t>What we needed to document</a:t>
            </a:r>
          </a:p>
        </p:txBody>
      </p:sp>
    </p:spTree>
    <p:extLst>
      <p:ext uri="{BB962C8B-B14F-4D97-AF65-F5344CB8AC3E}">
        <p14:creationId xmlns:p14="http://schemas.microsoft.com/office/powerpoint/2010/main" val="3511025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564" y="1565031"/>
            <a:ext cx="10196588" cy="4976445"/>
          </a:xfrm>
        </p:spPr>
        <p:txBody>
          <a:bodyPr>
            <a:normAutofit lnSpcReduction="10000"/>
          </a:bodyPr>
          <a:lstStyle/>
          <a:p>
            <a:pPr marL="0" indent="0">
              <a:lnSpc>
                <a:spcPct val="150000"/>
              </a:lnSpc>
              <a:buNone/>
            </a:pPr>
            <a:r>
              <a:rPr lang="en-US" u="sng" dirty="0"/>
              <a:t>Accessibility and transparency</a:t>
            </a:r>
          </a:p>
          <a:p>
            <a:pPr marL="0" indent="0">
              <a:lnSpc>
                <a:spcPct val="150000"/>
              </a:lnSpc>
              <a:buNone/>
            </a:pPr>
            <a:r>
              <a:rPr lang="en-US" dirty="0"/>
              <a:t>Is the register:</a:t>
            </a:r>
          </a:p>
          <a:p>
            <a:pPr>
              <a:lnSpc>
                <a:spcPct val="150000"/>
              </a:lnSpc>
            </a:pPr>
            <a:r>
              <a:rPr lang="en-US" dirty="0"/>
              <a:t>Publicly accessible (online?) – </a:t>
            </a:r>
            <a:r>
              <a:rPr lang="en-US" b="1" dirty="0">
                <a:solidFill>
                  <a:schemeClr val="accent6">
                    <a:lumMod val="75000"/>
                  </a:schemeClr>
                </a:solidFill>
              </a:rPr>
              <a:t>a .pdf copy is published on the SQA website periodically.</a:t>
            </a:r>
          </a:p>
          <a:p>
            <a:pPr>
              <a:lnSpc>
                <a:spcPct val="150000"/>
              </a:lnSpc>
            </a:pPr>
            <a:r>
              <a:rPr lang="en-US" dirty="0"/>
              <a:t>User-friendly – </a:t>
            </a:r>
            <a:r>
              <a:rPr lang="en-US" b="1" dirty="0">
                <a:solidFill>
                  <a:schemeClr val="accent6">
                    <a:lumMod val="75000"/>
                  </a:schemeClr>
                </a:solidFill>
              </a:rPr>
              <a:t>in terms of readability yes, in digital terms, not applicable</a:t>
            </a:r>
          </a:p>
          <a:p>
            <a:pPr>
              <a:lnSpc>
                <a:spcPct val="150000"/>
              </a:lnSpc>
            </a:pPr>
            <a:r>
              <a:rPr lang="en-US" dirty="0"/>
              <a:t>Regularly updated –</a:t>
            </a:r>
            <a:r>
              <a:rPr lang="en-US" b="1" dirty="0">
                <a:solidFill>
                  <a:schemeClr val="accent6">
                    <a:lumMod val="75000"/>
                  </a:schemeClr>
                </a:solidFill>
              </a:rPr>
              <a:t>quarterly or as otherwise necessary</a:t>
            </a:r>
          </a:p>
          <a:p>
            <a:pPr marL="0" indent="0">
              <a:lnSpc>
                <a:spcPct val="150000"/>
              </a:lnSpc>
              <a:buNone/>
            </a:pPr>
            <a:endParaRPr lang="en-US" dirty="0"/>
          </a:p>
          <a:p>
            <a:pPr marL="0" indent="0">
              <a:lnSpc>
                <a:spcPct val="150000"/>
              </a:lnSpc>
              <a:buNone/>
            </a:pPr>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
        <p:nvSpPr>
          <p:cNvPr id="6" name="Title 1"/>
          <p:cNvSpPr>
            <a:spLocks noGrp="1"/>
          </p:cNvSpPr>
          <p:nvPr>
            <p:ph type="title"/>
          </p:nvPr>
        </p:nvSpPr>
        <p:spPr>
          <a:xfrm>
            <a:off x="2197531" y="500062"/>
            <a:ext cx="8570562" cy="1325563"/>
          </a:xfrm>
        </p:spPr>
        <p:txBody>
          <a:bodyPr>
            <a:normAutofit/>
          </a:bodyPr>
          <a:lstStyle/>
          <a:p>
            <a:pPr algn="ctr"/>
            <a:r>
              <a:rPr lang="en-US" sz="4000" b="1" dirty="0">
                <a:latin typeface="Century Gothic" panose="020B0502020202020204" pitchFamily="34" charset="0"/>
              </a:rPr>
              <a:t>What we needed to document</a:t>
            </a:r>
          </a:p>
        </p:txBody>
      </p:sp>
    </p:spTree>
    <p:extLst>
      <p:ext uri="{BB962C8B-B14F-4D97-AF65-F5344CB8AC3E}">
        <p14:creationId xmlns:p14="http://schemas.microsoft.com/office/powerpoint/2010/main" val="1178366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041" y="-325827"/>
            <a:ext cx="7812155" cy="1325563"/>
          </a:xfrm>
        </p:spPr>
        <p:txBody>
          <a:bodyPr>
            <a:normAutofit/>
          </a:bodyPr>
          <a:lstStyle/>
          <a:p>
            <a:r>
              <a:rPr lang="en-US" sz="4000" b="1" dirty="0">
                <a:solidFill>
                  <a:schemeClr val="bg1"/>
                </a:solidFill>
                <a:latin typeface="Century Gothic" panose="020B0502020202020204" pitchFamily="34" charset="0"/>
              </a:rPr>
              <a:t>Conclusions from Criterion 3</a:t>
            </a:r>
          </a:p>
        </p:txBody>
      </p:sp>
      <p:sp>
        <p:nvSpPr>
          <p:cNvPr id="3" name="Content Placeholder 2"/>
          <p:cNvSpPr>
            <a:spLocks noGrp="1"/>
          </p:cNvSpPr>
          <p:nvPr>
            <p:ph idx="1"/>
          </p:nvPr>
        </p:nvSpPr>
        <p:spPr>
          <a:xfrm>
            <a:off x="670560" y="1164130"/>
            <a:ext cx="10990217" cy="5079366"/>
          </a:xfrm>
        </p:spPr>
        <p:txBody>
          <a:bodyPr>
            <a:noAutofit/>
          </a:bodyPr>
          <a:lstStyle/>
          <a:p>
            <a:pPr marL="0" indent="0">
              <a:lnSpc>
                <a:spcPct val="150000"/>
              </a:lnSpc>
              <a:buNone/>
            </a:pPr>
            <a:r>
              <a:rPr lang="en-GB" b="1" dirty="0">
                <a:solidFill>
                  <a:srgbClr val="00B050"/>
                </a:solidFill>
              </a:rPr>
              <a:t>Criterion 3 can be considered met </a:t>
            </a:r>
            <a:r>
              <a:rPr lang="en-GB" b="1" dirty="0"/>
              <a:t>in terms of </a:t>
            </a:r>
            <a:r>
              <a:rPr lang="en-GB" b="1" dirty="0">
                <a:solidFill>
                  <a:srgbClr val="FF0000"/>
                </a:solidFill>
              </a:rPr>
              <a:t>the existence of policies, procedures, and institutional responsibilities for the registration and placement of qualifications</a:t>
            </a:r>
            <a:r>
              <a:rPr lang="en-GB" b="1" dirty="0"/>
              <a:t>. </a:t>
            </a:r>
          </a:p>
          <a:p>
            <a:pPr marL="0" indent="0">
              <a:lnSpc>
                <a:spcPct val="150000"/>
              </a:lnSpc>
              <a:buNone/>
            </a:pPr>
            <a:r>
              <a:rPr lang="en-GB" b="1" dirty="0"/>
              <a:t>However, it is met with </a:t>
            </a:r>
            <a:r>
              <a:rPr lang="en-GB" b="1" dirty="0">
                <a:solidFill>
                  <a:srgbClr val="7030A0"/>
                </a:solidFill>
              </a:rPr>
              <a:t>implementation limitations in relation to the accessibility, usability and digitisation of the qualifications register</a:t>
            </a:r>
            <a:r>
              <a:rPr lang="en-GB" b="1" dirty="0"/>
              <a:t>. These limitations should be addressed through the </a:t>
            </a:r>
            <a:r>
              <a:rPr lang="en-GB" b="1" dirty="0" err="1"/>
              <a:t>operationalisation</a:t>
            </a:r>
            <a:r>
              <a:rPr lang="en-GB" b="1" dirty="0"/>
              <a:t> of SQAIMS and continued strengthening of public access to qualifications information</a:t>
            </a:r>
            <a:endParaRPr lang="en-GB"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709089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5861" y="280042"/>
            <a:ext cx="5173042" cy="1325563"/>
          </a:xfrm>
        </p:spPr>
        <p:txBody>
          <a:bodyPr>
            <a:normAutofit/>
          </a:bodyPr>
          <a:lstStyle/>
          <a:p>
            <a:r>
              <a:rPr lang="en-US" sz="4000" b="1" dirty="0">
                <a:latin typeface="Century Gothic" panose="020B0502020202020204" pitchFamily="34" charset="0"/>
              </a:rPr>
              <a:t>Criterion 4</a:t>
            </a:r>
          </a:p>
        </p:txBody>
      </p:sp>
      <p:sp>
        <p:nvSpPr>
          <p:cNvPr id="3" name="Content Placeholder 2"/>
          <p:cNvSpPr>
            <a:spLocks noGrp="1"/>
          </p:cNvSpPr>
          <p:nvPr>
            <p:ph idx="1"/>
          </p:nvPr>
        </p:nvSpPr>
        <p:spPr>
          <a:xfrm>
            <a:off x="957944" y="1605605"/>
            <a:ext cx="10407944" cy="4856465"/>
          </a:xfrm>
        </p:spPr>
        <p:txBody>
          <a:bodyPr>
            <a:noAutofit/>
          </a:bodyPr>
          <a:lstStyle/>
          <a:p>
            <a:pPr marL="0" indent="0">
              <a:lnSpc>
                <a:spcPct val="150000"/>
              </a:lnSpc>
              <a:buNone/>
            </a:pPr>
            <a:r>
              <a:rPr lang="en-US" sz="3200" b="1" dirty="0"/>
              <a:t>The </a:t>
            </a:r>
            <a:r>
              <a:rPr lang="en-US" sz="3200" b="1" dirty="0">
                <a:solidFill>
                  <a:srgbClr val="FF0000"/>
                </a:solidFill>
              </a:rPr>
              <a:t>national quality assurance system</a:t>
            </a:r>
            <a:r>
              <a:rPr lang="en-US" sz="3200" b="1" dirty="0"/>
              <a:t> for education and training refers to the national qualifications framework or system and </a:t>
            </a:r>
            <a:r>
              <a:rPr lang="en-US" sz="3200" b="1" dirty="0">
                <a:solidFill>
                  <a:srgbClr val="FF0000"/>
                </a:solidFill>
              </a:rPr>
              <a:t>is consistent with the principles of quality assurance of the African Continental Qualifications Framework (ACQF)</a:t>
            </a:r>
          </a:p>
          <a:p>
            <a:pPr marL="0" indent="0">
              <a:lnSpc>
                <a:spcPct val="150000"/>
              </a:lnSpc>
              <a:buNone/>
            </a:pPr>
            <a:endParaRPr lang="en-US" sz="3200" b="1"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3990498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113" y="692764"/>
            <a:ext cx="9144365" cy="1199906"/>
          </a:xfrm>
        </p:spPr>
        <p:txBody>
          <a:bodyPr>
            <a:normAutofit fontScale="90000"/>
          </a:bodyPr>
          <a:lstStyle/>
          <a:p>
            <a:pPr algn="ctr"/>
            <a:r>
              <a:rPr lang="en-US" b="1" dirty="0">
                <a:latin typeface="Century Gothic" panose="020B0502020202020204" pitchFamily="34" charset="0"/>
              </a:rPr>
              <a:t>National Quality Assurance System </a:t>
            </a:r>
          </a:p>
        </p:txBody>
      </p:sp>
      <p:sp>
        <p:nvSpPr>
          <p:cNvPr id="3" name="Content Placeholder 2"/>
          <p:cNvSpPr>
            <a:spLocks noGrp="1"/>
          </p:cNvSpPr>
          <p:nvPr>
            <p:ph idx="1"/>
          </p:nvPr>
        </p:nvSpPr>
        <p:spPr>
          <a:xfrm>
            <a:off x="597159" y="1565032"/>
            <a:ext cx="10768728" cy="4351338"/>
          </a:xfrm>
        </p:spPr>
        <p:txBody>
          <a:bodyPr>
            <a:normAutofit fontScale="92500" lnSpcReduction="20000"/>
          </a:bodyPr>
          <a:lstStyle/>
          <a:p>
            <a:pPr lvl="0">
              <a:lnSpc>
                <a:spcPct val="150000"/>
              </a:lnSpc>
            </a:pPr>
            <a:endParaRPr lang="en-GB" dirty="0"/>
          </a:p>
          <a:p>
            <a:pPr lvl="0">
              <a:lnSpc>
                <a:spcPct val="150000"/>
              </a:lnSpc>
            </a:pPr>
            <a:r>
              <a:rPr lang="en-GB" dirty="0"/>
              <a:t>Functions of SQA in relation to QA: ‘</a:t>
            </a:r>
            <a:r>
              <a:rPr lang="en-GB" b="1" i="1" dirty="0">
                <a:solidFill>
                  <a:schemeClr val="accent6">
                    <a:lumMod val="75000"/>
                  </a:schemeClr>
                </a:solidFill>
              </a:rPr>
              <a:t>design, develop and implement a common quality assurance system, and regulate compliance therewith</a:t>
            </a:r>
            <a:r>
              <a:rPr lang="en-GB" dirty="0"/>
              <a:t>’ </a:t>
            </a:r>
            <a:r>
              <a:rPr lang="en-GB" b="1" dirty="0">
                <a:solidFill>
                  <a:schemeClr val="accent6">
                    <a:lumMod val="75000"/>
                  </a:schemeClr>
                </a:solidFill>
              </a:rPr>
              <a:t>(SQA Act section 4 (2) (d)</a:t>
            </a:r>
          </a:p>
          <a:p>
            <a:pPr lvl="0">
              <a:lnSpc>
                <a:spcPct val="150000"/>
              </a:lnSpc>
            </a:pPr>
            <a:r>
              <a:rPr lang="en-GB" dirty="0"/>
              <a:t>Early childhood under the mandate of IECD</a:t>
            </a:r>
          </a:p>
          <a:p>
            <a:pPr lvl="0">
              <a:lnSpc>
                <a:spcPct val="150000"/>
              </a:lnSpc>
            </a:pPr>
            <a:r>
              <a:rPr lang="en-GB" dirty="0"/>
              <a:t>Supporting evidence (SQA Act, Early Childhood Development Act)</a:t>
            </a:r>
          </a:p>
          <a:p>
            <a:pPr>
              <a:lnSpc>
                <a:spcPct val="150000"/>
              </a:lnSpc>
            </a:pPr>
            <a:endParaRPr lang="en-US" dirty="0"/>
          </a:p>
          <a:p>
            <a:pPr>
              <a:lnSpc>
                <a:spcPct val="150000"/>
              </a:lnSpc>
            </a:pPr>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2454148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094" y="386811"/>
            <a:ext cx="8590264" cy="1325563"/>
          </a:xfrm>
        </p:spPr>
        <p:txBody>
          <a:bodyPr/>
          <a:lstStyle/>
          <a:p>
            <a:r>
              <a:rPr lang="en-US" b="1" dirty="0">
                <a:latin typeface="Century Gothic" panose="020B0502020202020204" pitchFamily="34" charset="0"/>
              </a:rPr>
              <a:t>Role of various bodies in QA</a:t>
            </a:r>
          </a:p>
        </p:txBody>
      </p:sp>
      <p:sp>
        <p:nvSpPr>
          <p:cNvPr id="3" name="Content Placeholder 2"/>
          <p:cNvSpPr>
            <a:spLocks noGrp="1"/>
          </p:cNvSpPr>
          <p:nvPr>
            <p:ph idx="1"/>
          </p:nvPr>
        </p:nvSpPr>
        <p:spPr>
          <a:xfrm>
            <a:off x="615820" y="1712374"/>
            <a:ext cx="10755086" cy="5145626"/>
          </a:xfrm>
        </p:spPr>
        <p:txBody>
          <a:bodyPr>
            <a:normAutofit fontScale="55000" lnSpcReduction="20000"/>
          </a:bodyPr>
          <a:lstStyle/>
          <a:p>
            <a:pPr>
              <a:lnSpc>
                <a:spcPct val="150000"/>
              </a:lnSpc>
            </a:pPr>
            <a:r>
              <a:rPr lang="en-GB" sz="4400" b="1" dirty="0"/>
              <a:t>Assessment bodies: </a:t>
            </a:r>
            <a:r>
              <a:rPr lang="en-GB" sz="4400" b="1" dirty="0">
                <a:solidFill>
                  <a:schemeClr val="accent6">
                    <a:lumMod val="75000"/>
                  </a:schemeClr>
                </a:solidFill>
              </a:rPr>
              <a:t>Curriculum, Pedagogy and Assessment Division within the Ministry of EHRD, private schools have internal processes (regulated by Ministry of EHRD and School Inspection Unit of SQA), providers have internal QA processes for assessment, quality assured by SQA’s EQA process)</a:t>
            </a:r>
            <a:endParaRPr lang="en-US" sz="4400" dirty="0">
              <a:solidFill>
                <a:schemeClr val="accent6">
                  <a:lumMod val="75000"/>
                </a:schemeClr>
              </a:solidFill>
            </a:endParaRPr>
          </a:p>
          <a:p>
            <a:pPr>
              <a:lnSpc>
                <a:spcPct val="150000"/>
              </a:lnSpc>
            </a:pPr>
            <a:r>
              <a:rPr lang="en-GB" sz="4400" b="1" dirty="0"/>
              <a:t>Certification bodies : </a:t>
            </a:r>
            <a:r>
              <a:rPr lang="en-GB" sz="4400" b="1" dirty="0">
                <a:solidFill>
                  <a:schemeClr val="accent6">
                    <a:lumMod val="75000"/>
                  </a:schemeClr>
                </a:solidFill>
              </a:rPr>
              <a:t>public and private education and training providers &amp; ministry responsible for education </a:t>
            </a:r>
            <a:endParaRPr lang="en-US" sz="4400" dirty="0">
              <a:solidFill>
                <a:schemeClr val="accent6">
                  <a:lumMod val="75000"/>
                </a:schemeClr>
              </a:solidFill>
            </a:endParaRPr>
          </a:p>
          <a:p>
            <a:pPr>
              <a:lnSpc>
                <a:spcPct val="150000"/>
              </a:lnSpc>
            </a:pPr>
            <a:r>
              <a:rPr lang="en-GB" sz="4400" b="1" dirty="0"/>
              <a:t>Industry bodies: </a:t>
            </a:r>
            <a:r>
              <a:rPr lang="en-GB" sz="4400" b="1" dirty="0">
                <a:solidFill>
                  <a:schemeClr val="accent6">
                    <a:lumMod val="75000"/>
                  </a:schemeClr>
                </a:solidFill>
              </a:rPr>
              <a:t>Councils</a:t>
            </a:r>
            <a:r>
              <a:rPr lang="en-GB" sz="4400" b="1" dirty="0"/>
              <a:t> </a:t>
            </a:r>
            <a:r>
              <a:rPr lang="en-GB" sz="4400" b="1" dirty="0">
                <a:solidFill>
                  <a:schemeClr val="accent6">
                    <a:lumMod val="75000"/>
                  </a:schemeClr>
                </a:solidFill>
              </a:rPr>
              <a:t>and professional bodies</a:t>
            </a:r>
            <a:endParaRPr lang="en-GB" sz="4400" dirty="0">
              <a:solidFill>
                <a:schemeClr val="accent6">
                  <a:lumMod val="75000"/>
                </a:schemeClr>
              </a:solidFill>
            </a:endParaRPr>
          </a:p>
          <a:p>
            <a:pPr>
              <a:lnSpc>
                <a:spcPct val="150000"/>
              </a:lnSpc>
            </a:pPr>
            <a:r>
              <a:rPr lang="en-US" sz="4400" b="1" dirty="0"/>
              <a:t>Funding bodies: </a:t>
            </a:r>
            <a:r>
              <a:rPr lang="en-US" sz="4400" b="1" dirty="0">
                <a:solidFill>
                  <a:schemeClr val="accent6">
                    <a:lumMod val="75000"/>
                  </a:schemeClr>
                </a:solidFill>
              </a:rPr>
              <a:t>the Government for public entities </a:t>
            </a:r>
            <a:endParaRPr lang="en-US" dirty="0"/>
          </a:p>
          <a:p>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397451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8746"/>
            <a:ext cx="9961266" cy="1325563"/>
          </a:xfrm>
        </p:spPr>
        <p:txBody>
          <a:bodyPr>
            <a:normAutofit fontScale="90000"/>
          </a:bodyPr>
          <a:lstStyle/>
          <a:p>
            <a:pPr algn="ctr"/>
            <a:r>
              <a:rPr lang="en-GB" b="1" dirty="0">
                <a:latin typeface="Century Gothic" panose="020B0502020202020204" pitchFamily="34" charset="0"/>
              </a:rPr>
              <a:t>National Quality Assurance Framework</a:t>
            </a:r>
            <a:br>
              <a:rPr lang="en-US" dirty="0">
                <a:latin typeface="Century Gothic" panose="020B0502020202020204" pitchFamily="34" charset="0"/>
              </a:rPr>
            </a:br>
            <a:r>
              <a:rPr lang="en-US" dirty="0">
                <a:latin typeface="Century Gothic" panose="020B0502020202020204" pitchFamily="34" charset="0"/>
              </a:rPr>
              <a:t>    </a:t>
            </a:r>
          </a:p>
        </p:txBody>
      </p:sp>
      <p:sp>
        <p:nvSpPr>
          <p:cNvPr id="3" name="Content Placeholder 2"/>
          <p:cNvSpPr>
            <a:spLocks noGrp="1"/>
          </p:cNvSpPr>
          <p:nvPr>
            <p:ph idx="1"/>
          </p:nvPr>
        </p:nvSpPr>
        <p:spPr>
          <a:xfrm>
            <a:off x="1206807" y="1816240"/>
            <a:ext cx="9911862" cy="3783372"/>
          </a:xfrm>
        </p:spPr>
        <p:txBody>
          <a:bodyPr>
            <a:normAutofit lnSpcReduction="10000"/>
          </a:bodyPr>
          <a:lstStyle/>
          <a:p>
            <a:pPr lvl="0">
              <a:lnSpc>
                <a:spcPct val="150000"/>
              </a:lnSpc>
            </a:pPr>
            <a:r>
              <a:rPr lang="en-GB" dirty="0"/>
              <a:t>At the level of SQA </a:t>
            </a:r>
          </a:p>
          <a:p>
            <a:pPr lvl="0">
              <a:lnSpc>
                <a:spcPct val="150000"/>
              </a:lnSpc>
            </a:pPr>
            <a:r>
              <a:rPr lang="en-GB" dirty="0"/>
              <a:t>IECD-UNESCO Category 2 Institute </a:t>
            </a:r>
          </a:p>
          <a:p>
            <a:pPr lvl="0">
              <a:lnSpc>
                <a:spcPct val="150000"/>
              </a:lnSpc>
            </a:pPr>
            <a:r>
              <a:rPr lang="en-GB" dirty="0"/>
              <a:t>Within tertiary education and training providers </a:t>
            </a:r>
          </a:p>
          <a:p>
            <a:pPr lvl="0">
              <a:lnSpc>
                <a:spcPct val="150000"/>
              </a:lnSpc>
            </a:pPr>
            <a:r>
              <a:rPr lang="en-GB" dirty="0" err="1"/>
              <a:t>MoEHRD</a:t>
            </a:r>
            <a:r>
              <a:rPr lang="en-GB" dirty="0"/>
              <a:t> </a:t>
            </a:r>
          </a:p>
          <a:p>
            <a:pPr lvl="0">
              <a:lnSpc>
                <a:spcPct val="150000"/>
              </a:lnSpc>
            </a:pPr>
            <a:r>
              <a:rPr lang="en-GB" dirty="0"/>
              <a:t>Councils and professional bodies </a:t>
            </a:r>
          </a:p>
          <a:p>
            <a:pPr>
              <a:lnSpc>
                <a:spcPct val="150000"/>
              </a:lnSpc>
            </a:pPr>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2393178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8" name="Picture 7">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8366332" y="90534"/>
            <a:ext cx="1279020" cy="811230"/>
          </a:xfrm>
          <a:prstGeom prst="rect">
            <a:avLst/>
          </a:prstGeom>
        </p:spPr>
      </p:pic>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326876" y="1047939"/>
            <a:ext cx="11513015" cy="5574083"/>
          </a:xfrm>
          <a:prstGeom prst="rect">
            <a:avLst/>
          </a:prstGeom>
        </p:spPr>
      </p:pic>
    </p:spTree>
    <p:extLst>
      <p:ext uri="{BB962C8B-B14F-4D97-AF65-F5344CB8AC3E}">
        <p14:creationId xmlns:p14="http://schemas.microsoft.com/office/powerpoint/2010/main" val="12110043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11940909"/>
              </p:ext>
            </p:extLst>
          </p:nvPr>
        </p:nvGraphicFramePr>
        <p:xfrm>
          <a:off x="274320" y="685800"/>
          <a:ext cx="11155679" cy="6099049"/>
        </p:xfrm>
        <a:graphic>
          <a:graphicData uri="http://schemas.openxmlformats.org/drawingml/2006/table">
            <a:tbl>
              <a:tblPr firstRow="1" firstCol="1" bandRow="1">
                <a:tableStyleId>{F5AB1C69-6EDB-4FF4-983F-18BD219EF322}</a:tableStyleId>
              </a:tblPr>
              <a:tblGrid>
                <a:gridCol w="2461680">
                  <a:extLst>
                    <a:ext uri="{9D8B030D-6E8A-4147-A177-3AD203B41FA5}">
                      <a16:colId xmlns:a16="http://schemas.microsoft.com/office/drawing/2014/main" val="3721945849"/>
                    </a:ext>
                  </a:extLst>
                </a:gridCol>
                <a:gridCol w="3772955">
                  <a:extLst>
                    <a:ext uri="{9D8B030D-6E8A-4147-A177-3AD203B41FA5}">
                      <a16:colId xmlns:a16="http://schemas.microsoft.com/office/drawing/2014/main" val="1577698558"/>
                    </a:ext>
                  </a:extLst>
                </a:gridCol>
                <a:gridCol w="4921044">
                  <a:extLst>
                    <a:ext uri="{9D8B030D-6E8A-4147-A177-3AD203B41FA5}">
                      <a16:colId xmlns:a16="http://schemas.microsoft.com/office/drawing/2014/main" val="1699168995"/>
                    </a:ext>
                  </a:extLst>
                </a:gridCol>
              </a:tblGrid>
              <a:tr h="726234">
                <a:tc>
                  <a:txBody>
                    <a:bodyPr/>
                    <a:lstStyle/>
                    <a:p>
                      <a:pPr algn="ctr">
                        <a:lnSpc>
                          <a:spcPct val="107000"/>
                        </a:lnSpc>
                        <a:spcAft>
                          <a:spcPts val="0"/>
                        </a:spcAft>
                      </a:pPr>
                      <a:r>
                        <a:rPr lang="en-GB" sz="1600" dirty="0">
                          <a:solidFill>
                            <a:schemeClr val="tx1"/>
                          </a:solidFill>
                          <a:effectLst/>
                          <a:latin typeface="Century Gothic" panose="020B0502020202020204" pitchFamily="34" charset="0"/>
                        </a:rPr>
                        <a:t>Principles of QA of ACQF</a:t>
                      </a:r>
                      <a:endParaRPr lang="en-US"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ctr">
                        <a:lnSpc>
                          <a:spcPct val="107000"/>
                        </a:lnSpc>
                        <a:spcAft>
                          <a:spcPts val="0"/>
                        </a:spcAft>
                      </a:pPr>
                      <a:r>
                        <a:rPr lang="en-GB" sz="1600" dirty="0">
                          <a:solidFill>
                            <a:schemeClr val="tx1"/>
                          </a:solidFill>
                          <a:effectLst/>
                          <a:latin typeface="Century Gothic" panose="020B0502020202020204" pitchFamily="34" charset="0"/>
                        </a:rPr>
                        <a:t>Degree to which the SNQF meets the quality assurance principles of ACQF</a:t>
                      </a:r>
                      <a:endParaRPr lang="en-US"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ctr">
                        <a:lnSpc>
                          <a:spcPct val="107000"/>
                        </a:lnSpc>
                        <a:spcAft>
                          <a:spcPts val="0"/>
                        </a:spcAft>
                      </a:pPr>
                      <a:r>
                        <a:rPr lang="en-GB" sz="1600" dirty="0">
                          <a:solidFill>
                            <a:schemeClr val="tx1"/>
                          </a:solidFill>
                          <a:effectLst/>
                          <a:latin typeface="Century Gothic" panose="020B0502020202020204" pitchFamily="34" charset="0"/>
                        </a:rPr>
                        <a:t>Gaps/weaknesses</a:t>
                      </a:r>
                      <a:endParaRPr lang="en-US"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extLst>
                  <a:ext uri="{0D108BD9-81ED-4DB2-BD59-A6C34878D82A}">
                    <a16:rowId xmlns:a16="http://schemas.microsoft.com/office/drawing/2014/main" val="3275107795"/>
                  </a:ext>
                </a:extLst>
              </a:tr>
              <a:tr h="2200441">
                <a:tc>
                  <a:txBody>
                    <a:bodyPr/>
                    <a:lstStyle/>
                    <a:p>
                      <a:pPr>
                        <a:lnSpc>
                          <a:spcPct val="107000"/>
                        </a:lnSpc>
                        <a:spcAft>
                          <a:spcPts val="0"/>
                        </a:spcAft>
                      </a:pPr>
                      <a:r>
                        <a:rPr lang="en-GB" sz="1600" dirty="0">
                          <a:solidFill>
                            <a:schemeClr val="tx1"/>
                          </a:solidFill>
                          <a:effectLst/>
                          <a:latin typeface="Century Gothic" panose="020B0502020202020204" pitchFamily="34" charset="0"/>
                        </a:rPr>
                        <a:t>Addresses the qualifications quality chain, from design of standards underpinning qualifications to learning, assessment, and certification</a:t>
                      </a:r>
                      <a:endParaRPr lang="en-US"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just">
                        <a:lnSpc>
                          <a:spcPct val="107000"/>
                        </a:lnSpc>
                        <a:spcAft>
                          <a:spcPts val="0"/>
                        </a:spcAft>
                      </a:pPr>
                      <a:r>
                        <a:rPr lang="en-GB" sz="1600" dirty="0">
                          <a:effectLst/>
                          <a:latin typeface="Century Gothic" panose="020B0502020202020204" pitchFamily="34" charset="0"/>
                        </a:rPr>
                        <a:t>The QA system of the SNQF addresses the qualifications quality chain, from design of standards underpinning qualifications to learning, assessment, and certification</a:t>
                      </a:r>
                      <a:endParaRPr lang="en-US" sz="1600" dirty="0">
                        <a:effectLst/>
                        <a:latin typeface="Century Gothic" panose="020B0502020202020204" pitchFamily="34" charset="0"/>
                      </a:endParaRPr>
                    </a:p>
                    <a:p>
                      <a:pPr algn="just">
                        <a:lnSpc>
                          <a:spcPct val="107000"/>
                        </a:lnSpc>
                        <a:spcAft>
                          <a:spcPts val="0"/>
                        </a:spcAft>
                      </a:pPr>
                      <a:r>
                        <a:rPr lang="en-GB" sz="1600" dirty="0">
                          <a:effectLst/>
                          <a:latin typeface="Century Gothic" panose="020B0502020202020204" pitchFamily="34" charset="0"/>
                        </a:rPr>
                        <a:t> </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just">
                        <a:lnSpc>
                          <a:spcPct val="107000"/>
                        </a:lnSpc>
                        <a:spcAft>
                          <a:spcPts val="0"/>
                        </a:spcAft>
                      </a:pPr>
                      <a:r>
                        <a:rPr lang="en-GB" sz="1600" dirty="0">
                          <a:effectLst/>
                          <a:latin typeface="Century Gothic" panose="020B0502020202020204" pitchFamily="34" charset="0"/>
                        </a:rPr>
                        <a:t> </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extLst>
                  <a:ext uri="{0D108BD9-81ED-4DB2-BD59-A6C34878D82A}">
                    <a16:rowId xmlns:a16="http://schemas.microsoft.com/office/drawing/2014/main" val="1953685965"/>
                  </a:ext>
                </a:extLst>
              </a:tr>
              <a:tr h="1709037">
                <a:tc>
                  <a:txBody>
                    <a:bodyPr/>
                    <a:lstStyle/>
                    <a:p>
                      <a:pPr>
                        <a:lnSpc>
                          <a:spcPct val="107000"/>
                        </a:lnSpc>
                        <a:spcAft>
                          <a:spcPts val="0"/>
                        </a:spcAft>
                      </a:pPr>
                      <a:r>
                        <a:rPr lang="en-GB" sz="1600" dirty="0">
                          <a:solidFill>
                            <a:schemeClr val="tx1"/>
                          </a:solidFill>
                          <a:effectLst/>
                          <a:latin typeface="Century Gothic" panose="020B0502020202020204" pitchFamily="34" charset="0"/>
                        </a:rPr>
                        <a:t>Addresses the application of the learning outcomes approach</a:t>
                      </a:r>
                      <a:endParaRPr lang="en-US"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just">
                        <a:lnSpc>
                          <a:spcPct val="107000"/>
                        </a:lnSpc>
                        <a:spcAft>
                          <a:spcPts val="0"/>
                        </a:spcAft>
                      </a:pPr>
                      <a:r>
                        <a:rPr lang="en-GB" sz="1600" dirty="0">
                          <a:effectLst/>
                          <a:latin typeface="Century Gothic" panose="020B0502020202020204" pitchFamily="34" charset="0"/>
                        </a:rPr>
                        <a:t>The QA system of the SNQF addresses the application of the learning outcomes approach</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just">
                        <a:lnSpc>
                          <a:spcPct val="107000"/>
                        </a:lnSpc>
                        <a:spcAft>
                          <a:spcPts val="0"/>
                        </a:spcAft>
                      </a:pPr>
                      <a:r>
                        <a:rPr lang="en-GB" sz="1600" dirty="0">
                          <a:solidFill>
                            <a:srgbClr val="FF0000"/>
                          </a:solidFill>
                          <a:effectLst/>
                          <a:latin typeface="Century Gothic" panose="020B0502020202020204" pitchFamily="34" charset="0"/>
                        </a:rPr>
                        <a:t>No internal institutional manual or guidelines for development and application of learning outcomes at granular level. Tertiary Education and Training Providers use the documents developed by SQA and schools use frameworks developed by the Ministry of Education</a:t>
                      </a:r>
                      <a:endParaRPr lang="en-US" sz="1600" dirty="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extLst>
                  <a:ext uri="{0D108BD9-81ED-4DB2-BD59-A6C34878D82A}">
                    <a16:rowId xmlns:a16="http://schemas.microsoft.com/office/drawing/2014/main" val="247664592"/>
                  </a:ext>
                </a:extLst>
              </a:tr>
              <a:tr h="1463337">
                <a:tc>
                  <a:txBody>
                    <a:bodyPr/>
                    <a:lstStyle/>
                    <a:p>
                      <a:pPr>
                        <a:lnSpc>
                          <a:spcPct val="107000"/>
                        </a:lnSpc>
                        <a:spcAft>
                          <a:spcPts val="0"/>
                        </a:spcAft>
                      </a:pPr>
                      <a:r>
                        <a:rPr lang="en-GB" sz="1600" dirty="0">
                          <a:solidFill>
                            <a:schemeClr val="tx1"/>
                          </a:solidFill>
                          <a:effectLst/>
                          <a:latin typeface="Century Gothic" panose="020B0502020202020204" pitchFamily="34" charset="0"/>
                        </a:rPr>
                        <a:t>Includes feedback instruments and processes supporting continuous quality improvement</a:t>
                      </a:r>
                      <a:endParaRPr lang="en-US" sz="16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just">
                        <a:lnSpc>
                          <a:spcPct val="107000"/>
                        </a:lnSpc>
                        <a:spcAft>
                          <a:spcPts val="0"/>
                        </a:spcAft>
                      </a:pPr>
                      <a:r>
                        <a:rPr lang="en-GB" sz="1600" dirty="0">
                          <a:effectLst/>
                          <a:latin typeface="Century Gothic" panose="020B0502020202020204" pitchFamily="34" charset="0"/>
                        </a:rPr>
                        <a:t>The QA system of the SNQF  includes feedback instruments and processes supporting continuous quality improvement, such as action plans and progress reports</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just">
                        <a:lnSpc>
                          <a:spcPct val="107000"/>
                        </a:lnSpc>
                        <a:spcAft>
                          <a:spcPts val="0"/>
                        </a:spcAft>
                      </a:pPr>
                      <a:r>
                        <a:rPr lang="en-GB" sz="1600" dirty="0">
                          <a:effectLst/>
                          <a:latin typeface="Century Gothic" panose="020B0502020202020204" pitchFamily="34" charset="0"/>
                        </a:rPr>
                        <a:t> </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extLst>
                  <a:ext uri="{0D108BD9-81ED-4DB2-BD59-A6C34878D82A}">
                    <a16:rowId xmlns:a16="http://schemas.microsoft.com/office/drawing/2014/main" val="2442713389"/>
                  </a:ext>
                </a:extLst>
              </a:tr>
            </a:tbl>
          </a:graphicData>
        </a:graphic>
      </p:graphicFrame>
    </p:spTree>
    <p:extLst>
      <p:ext uri="{BB962C8B-B14F-4D97-AF65-F5344CB8AC3E}">
        <p14:creationId xmlns:p14="http://schemas.microsoft.com/office/powerpoint/2010/main" val="483736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41814245"/>
              </p:ext>
            </p:extLst>
          </p:nvPr>
        </p:nvGraphicFramePr>
        <p:xfrm>
          <a:off x="133446" y="75432"/>
          <a:ext cx="11877578" cy="6916308"/>
        </p:xfrm>
        <a:graphic>
          <a:graphicData uri="http://schemas.openxmlformats.org/drawingml/2006/table">
            <a:tbl>
              <a:tblPr firstRow="1" firstCol="1" bandRow="1">
                <a:tableStyleId>{F5AB1C69-6EDB-4FF4-983F-18BD219EF322}</a:tableStyleId>
              </a:tblPr>
              <a:tblGrid>
                <a:gridCol w="1442918">
                  <a:extLst>
                    <a:ext uri="{9D8B030D-6E8A-4147-A177-3AD203B41FA5}">
                      <a16:colId xmlns:a16="http://schemas.microsoft.com/office/drawing/2014/main" val="3182880419"/>
                    </a:ext>
                  </a:extLst>
                </a:gridCol>
                <a:gridCol w="7984731">
                  <a:extLst>
                    <a:ext uri="{9D8B030D-6E8A-4147-A177-3AD203B41FA5}">
                      <a16:colId xmlns:a16="http://schemas.microsoft.com/office/drawing/2014/main" val="3047065895"/>
                    </a:ext>
                  </a:extLst>
                </a:gridCol>
                <a:gridCol w="2449929">
                  <a:extLst>
                    <a:ext uri="{9D8B030D-6E8A-4147-A177-3AD203B41FA5}">
                      <a16:colId xmlns:a16="http://schemas.microsoft.com/office/drawing/2014/main" val="1675932795"/>
                    </a:ext>
                  </a:extLst>
                </a:gridCol>
              </a:tblGrid>
              <a:tr h="834976">
                <a:tc>
                  <a:txBody>
                    <a:bodyPr/>
                    <a:lstStyle/>
                    <a:p>
                      <a:pPr algn="ctr">
                        <a:lnSpc>
                          <a:spcPct val="107000"/>
                        </a:lnSpc>
                        <a:spcAft>
                          <a:spcPts val="0"/>
                        </a:spcAft>
                      </a:pPr>
                      <a:r>
                        <a:rPr lang="en-GB" sz="1600" dirty="0">
                          <a:solidFill>
                            <a:sysClr val="windowText" lastClr="000000"/>
                          </a:solidFill>
                          <a:effectLst/>
                          <a:latin typeface="Century Gothic" panose="020B0502020202020204" pitchFamily="34" charset="0"/>
                        </a:rPr>
                        <a:t>Principles of QA of ACQF</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ctr">
                        <a:lnSpc>
                          <a:spcPct val="107000"/>
                        </a:lnSpc>
                        <a:spcAft>
                          <a:spcPts val="0"/>
                        </a:spcAft>
                      </a:pPr>
                      <a:r>
                        <a:rPr lang="en-GB" sz="1600" dirty="0">
                          <a:solidFill>
                            <a:sysClr val="windowText" lastClr="000000"/>
                          </a:solidFill>
                          <a:effectLst/>
                          <a:latin typeface="Century Gothic" panose="020B0502020202020204" pitchFamily="34" charset="0"/>
                        </a:rPr>
                        <a:t>Degree to which the SNQF meets the quality assurance principles of ACQF</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ctr">
                        <a:lnSpc>
                          <a:spcPct val="107000"/>
                        </a:lnSpc>
                        <a:spcAft>
                          <a:spcPts val="0"/>
                        </a:spcAft>
                      </a:pPr>
                      <a:r>
                        <a:rPr lang="en-GB" sz="1600" dirty="0">
                          <a:solidFill>
                            <a:sysClr val="windowText" lastClr="000000"/>
                          </a:solidFill>
                          <a:effectLst/>
                          <a:latin typeface="Century Gothic" panose="020B0502020202020204" pitchFamily="34" charset="0"/>
                        </a:rPr>
                        <a:t>Gaps/weaknesses</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extLst>
                  <a:ext uri="{0D108BD9-81ED-4DB2-BD59-A6C34878D82A}">
                    <a16:rowId xmlns:a16="http://schemas.microsoft.com/office/drawing/2014/main" val="1628353498"/>
                  </a:ext>
                </a:extLst>
              </a:tr>
              <a:tr h="5669853">
                <a:tc>
                  <a:txBody>
                    <a:bodyPr/>
                    <a:lstStyle/>
                    <a:p>
                      <a:pPr>
                        <a:lnSpc>
                          <a:spcPct val="107000"/>
                        </a:lnSpc>
                        <a:spcAft>
                          <a:spcPts val="0"/>
                        </a:spcAft>
                      </a:pPr>
                      <a:r>
                        <a:rPr lang="en-GB" sz="1600" dirty="0">
                          <a:solidFill>
                            <a:sysClr val="windowText" lastClr="000000"/>
                          </a:solidFill>
                          <a:effectLst/>
                          <a:latin typeface="Century Gothic" panose="020B0502020202020204" pitchFamily="34" charset="0"/>
                        </a:rPr>
                        <a:t>Addresses internal and external quality assurance, and the regular review of quality assurance agencies</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26787" marR="26787" marT="0" marB="0"/>
                </a:tc>
                <a:tc>
                  <a:txBody>
                    <a:bodyPr/>
                    <a:lstStyle/>
                    <a:p>
                      <a:pPr algn="l">
                        <a:lnSpc>
                          <a:spcPct val="107000"/>
                        </a:lnSpc>
                        <a:spcAft>
                          <a:spcPts val="0"/>
                        </a:spcAft>
                      </a:pPr>
                      <a:r>
                        <a:rPr lang="en-GB" sz="1400" dirty="0">
                          <a:effectLst/>
                          <a:latin typeface="Century Gothic" panose="020B0502020202020204" pitchFamily="34" charset="0"/>
                        </a:rPr>
                        <a:t>The </a:t>
                      </a:r>
                      <a:r>
                        <a:rPr lang="en-GB" sz="1500" dirty="0">
                          <a:effectLst/>
                          <a:latin typeface="Century Gothic" panose="020B0502020202020204" pitchFamily="34" charset="0"/>
                        </a:rPr>
                        <a:t>QA system of the SNQF addresses internal and external quality assurance through internal institutional audits and self-evaluations, and institutional and programme accreditation.</a:t>
                      </a:r>
                      <a:endParaRPr lang="en-US" sz="1500" dirty="0">
                        <a:effectLst/>
                        <a:latin typeface="Century Gothic" panose="020B0502020202020204" pitchFamily="34" charset="0"/>
                      </a:endParaRPr>
                    </a:p>
                    <a:p>
                      <a:pPr algn="l">
                        <a:lnSpc>
                          <a:spcPct val="107000"/>
                        </a:lnSpc>
                        <a:spcAft>
                          <a:spcPts val="0"/>
                        </a:spcAft>
                      </a:pPr>
                      <a:r>
                        <a:rPr lang="en-GB" sz="1500" dirty="0">
                          <a:effectLst/>
                          <a:latin typeface="Century Gothic" panose="020B0502020202020204" pitchFamily="34" charset="0"/>
                        </a:rPr>
                        <a:t>Institutions have clearly stated governance and management structure and QA practices that support the achievement of their mission and legal mandate; published and consistently applied policies and procedures that ensure fair and equitable recruitment and admission, progression, certification and support services for learners and policies and strategies that promote learners’ welfare and guidance; </a:t>
                      </a:r>
                      <a:endParaRPr lang="en-US" sz="1500" dirty="0">
                        <a:effectLst/>
                        <a:latin typeface="Century Gothic" panose="020B0502020202020204" pitchFamily="34" charset="0"/>
                      </a:endParaRPr>
                    </a:p>
                    <a:p>
                      <a:pPr algn="l">
                        <a:spcAft>
                          <a:spcPts val="0"/>
                        </a:spcAft>
                      </a:pPr>
                      <a:r>
                        <a:rPr lang="en-GB" sz="1500" dirty="0">
                          <a:effectLst/>
                          <a:latin typeface="Century Gothic" panose="020B0502020202020204" pitchFamily="34" charset="0"/>
                        </a:rPr>
                        <a:t>Learners and programme handbooks, assessment policy that is available to learners and staff. Institutions collect, analyse, and use relevant information for the effective management of their programmes of study and other activities; and publish information about their activities, including pro­grammes, through publications and their website.</a:t>
                      </a:r>
                      <a:endParaRPr lang="en-US" sz="1500" dirty="0">
                        <a:effectLst/>
                        <a:latin typeface="Century Gothic" panose="020B0502020202020204" pitchFamily="34" charset="0"/>
                      </a:endParaRPr>
                    </a:p>
                    <a:p>
                      <a:pPr algn="l">
                        <a:spcAft>
                          <a:spcPts val="0"/>
                        </a:spcAft>
                      </a:pPr>
                      <a:r>
                        <a:rPr lang="en-GB" sz="1500" dirty="0">
                          <a:effectLst/>
                          <a:latin typeface="Century Gothic" panose="020B0502020202020204" pitchFamily="34" charset="0"/>
                        </a:rPr>
                        <a:t> </a:t>
                      </a:r>
                      <a:endParaRPr lang="en-US" sz="1500" dirty="0">
                        <a:effectLst/>
                        <a:latin typeface="Century Gothic" panose="020B0502020202020204" pitchFamily="34" charset="0"/>
                      </a:endParaRPr>
                    </a:p>
                    <a:p>
                      <a:pPr algn="l">
                        <a:spcAft>
                          <a:spcPts val="0"/>
                        </a:spcAft>
                      </a:pPr>
                      <a:r>
                        <a:rPr lang="en-GB" sz="1500" dirty="0">
                          <a:effectLst/>
                          <a:latin typeface="Century Gothic" panose="020B0502020202020204" pitchFamily="34" charset="0"/>
                        </a:rPr>
                        <a:t>External quality assurance helps institutions ensure the effectiveness of their internal QA mechanisms, and provides an instrument for assessing institutional quality;</a:t>
                      </a:r>
                      <a:endParaRPr lang="en-US" sz="1500" dirty="0">
                        <a:effectLst/>
                        <a:latin typeface="Century Gothic" panose="020B0502020202020204" pitchFamily="34" charset="0"/>
                      </a:endParaRPr>
                    </a:p>
                    <a:p>
                      <a:pPr algn="l">
                        <a:lnSpc>
                          <a:spcPct val="107000"/>
                        </a:lnSpc>
                        <a:spcAft>
                          <a:spcPts val="0"/>
                        </a:spcAft>
                      </a:pPr>
                      <a:r>
                        <a:rPr lang="en-GB" sz="1500" dirty="0">
                          <a:effectLst/>
                          <a:latin typeface="Century Gothic" panose="020B0502020202020204" pitchFamily="34" charset="0"/>
                        </a:rPr>
                        <a:t>standards, criteria and processes for external quality assurance are designed to be fit for purpose; standards, processes, and procedures for EQA are pre-defined, reliable, published, and consistently implemented for purposes of accountability; EQA is carried out by panels of external experts; reports and outcomes of external quality assurance are clear, based on published standards, processes and procedures, and made acces­sible, for purposes of improvement and accountability; EQA of institutions and programmes is undertaken on a cyclical basis; the procedure for lodging complaints and appeals is clearly defined;</a:t>
                      </a:r>
                      <a:endParaRPr lang="en-US" sz="15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6787" marR="26787" marT="0" marB="0"/>
                </a:tc>
                <a:tc>
                  <a:txBody>
                    <a:bodyPr/>
                    <a:lstStyle/>
                    <a:p>
                      <a:pPr algn="l">
                        <a:lnSpc>
                          <a:spcPct val="107000"/>
                        </a:lnSpc>
                        <a:spcAft>
                          <a:spcPts val="0"/>
                        </a:spcAft>
                      </a:pPr>
                      <a:r>
                        <a:rPr lang="en-GB" sz="1600" dirty="0">
                          <a:solidFill>
                            <a:srgbClr val="FF0000"/>
                          </a:solidFill>
                          <a:effectLst/>
                          <a:latin typeface="Century Gothic" panose="020B0502020202020204" pitchFamily="34" charset="0"/>
                        </a:rPr>
                        <a:t>Issue of regular review of quality assurance agencies since SQA is the sole quality assurance agency in the country.</a:t>
                      </a:r>
                      <a:endParaRPr lang="en-US" sz="1600" dirty="0">
                        <a:solidFill>
                          <a:srgbClr val="FF0000"/>
                        </a:solidFill>
                        <a:effectLst/>
                        <a:latin typeface="Century Gothic" panose="020B0502020202020204" pitchFamily="34" charset="0"/>
                      </a:endParaRPr>
                    </a:p>
                    <a:p>
                      <a:pPr algn="l">
                        <a:lnSpc>
                          <a:spcPct val="107000"/>
                        </a:lnSpc>
                        <a:spcAft>
                          <a:spcPts val="0"/>
                        </a:spcAft>
                      </a:pPr>
                      <a:r>
                        <a:rPr lang="en-GB" sz="1600" dirty="0">
                          <a:solidFill>
                            <a:srgbClr val="FF0000"/>
                          </a:solidFill>
                          <a:effectLst/>
                          <a:latin typeface="Century Gothic" panose="020B0502020202020204" pitchFamily="34" charset="0"/>
                        </a:rPr>
                        <a:t>Internal self-assessment of its processes, practices and activities is carried out but this is not adequately structured and documented.</a:t>
                      </a:r>
                    </a:p>
                    <a:p>
                      <a:pPr algn="l">
                        <a:lnSpc>
                          <a:spcPct val="107000"/>
                        </a:lnSpc>
                        <a:spcAft>
                          <a:spcPts val="0"/>
                        </a:spcAft>
                      </a:pPr>
                      <a:r>
                        <a:rPr lang="en-GB" sz="1600" dirty="0">
                          <a:solidFill>
                            <a:srgbClr val="FF0000"/>
                          </a:solidFill>
                          <a:effectLst/>
                          <a:latin typeface="Century Gothic" panose="020B0502020202020204" pitchFamily="34" charset="0"/>
                        </a:rPr>
                        <a:t> </a:t>
                      </a:r>
                      <a:endParaRPr lang="en-US" sz="1600" dirty="0">
                        <a:solidFill>
                          <a:srgbClr val="FF0000"/>
                        </a:solidFill>
                        <a:effectLst/>
                        <a:latin typeface="Century Gothic" panose="020B0502020202020204" pitchFamily="34" charset="0"/>
                      </a:endParaRPr>
                    </a:p>
                    <a:p>
                      <a:pPr algn="l">
                        <a:lnSpc>
                          <a:spcPct val="107000"/>
                        </a:lnSpc>
                        <a:spcAft>
                          <a:spcPts val="0"/>
                        </a:spcAft>
                      </a:pPr>
                      <a:r>
                        <a:rPr lang="en-GB" sz="1600" dirty="0">
                          <a:solidFill>
                            <a:srgbClr val="FF0000"/>
                          </a:solidFill>
                          <a:effectLst/>
                          <a:latin typeface="Century Gothic" panose="020B0502020202020204" pitchFamily="34" charset="0"/>
                        </a:rPr>
                        <a:t>Not yet subjected itself to periodic external review by regional, continental or international QA bodies. </a:t>
                      </a:r>
                      <a:endParaRPr lang="en-US" sz="1600" dirty="0">
                        <a:solidFill>
                          <a:srgbClr val="FF0000"/>
                        </a:solidFill>
                        <a:effectLst/>
                        <a:latin typeface="Century Gothic" panose="020B0502020202020204" pitchFamily="34" charset="0"/>
                      </a:endParaRPr>
                    </a:p>
                    <a:p>
                      <a:pPr algn="l">
                        <a:lnSpc>
                          <a:spcPct val="107000"/>
                        </a:lnSpc>
                        <a:spcAft>
                          <a:spcPts val="0"/>
                        </a:spcAft>
                      </a:pPr>
                      <a:r>
                        <a:rPr lang="en-GB" sz="1400" dirty="0">
                          <a:solidFill>
                            <a:srgbClr val="FF0000"/>
                          </a:solidFill>
                          <a:effectLst/>
                          <a:latin typeface="Century Gothic" panose="020B0502020202020204" pitchFamily="34" charset="0"/>
                        </a:rPr>
                        <a:t> </a:t>
                      </a:r>
                      <a:endParaRPr lang="en-US" sz="1400" dirty="0">
                        <a:solidFill>
                          <a:srgbClr val="FF0000"/>
                        </a:solidFill>
                        <a:effectLst/>
                        <a:latin typeface="Century Gothic" panose="020B0502020202020204" pitchFamily="34" charset="0"/>
                      </a:endParaRPr>
                    </a:p>
                    <a:p>
                      <a:pPr algn="l">
                        <a:lnSpc>
                          <a:spcPct val="107000"/>
                        </a:lnSpc>
                        <a:spcAft>
                          <a:spcPts val="0"/>
                        </a:spcAft>
                      </a:pPr>
                      <a:r>
                        <a:rPr lang="en-GB" sz="1400" dirty="0">
                          <a:effectLst/>
                          <a:latin typeface="Century Gothic" panose="020B0502020202020204" pitchFamily="34" charset="0"/>
                        </a:rPr>
                        <a:t> </a:t>
                      </a:r>
                      <a:endParaRPr lang="en-US" sz="1400" dirty="0">
                        <a:effectLst/>
                        <a:latin typeface="Century Gothic" panose="020B0502020202020204" pitchFamily="34" charset="0"/>
                      </a:endParaRPr>
                    </a:p>
                    <a:p>
                      <a:pPr algn="l">
                        <a:lnSpc>
                          <a:spcPct val="107000"/>
                        </a:lnSpc>
                        <a:spcAft>
                          <a:spcPts val="0"/>
                        </a:spcAft>
                      </a:pPr>
                      <a:r>
                        <a:rPr lang="en-GB" sz="1400" dirty="0">
                          <a:effectLst/>
                          <a:latin typeface="Century Gothic" panose="020B0502020202020204" pitchFamily="34" charset="0"/>
                        </a:rPr>
                        <a:t> </a:t>
                      </a:r>
                      <a:endParaRPr lang="en-US" sz="1400" dirty="0">
                        <a:effectLst/>
                        <a:latin typeface="Century Gothic" panose="020B0502020202020204" pitchFamily="34" charset="0"/>
                      </a:endParaRPr>
                    </a:p>
                    <a:p>
                      <a:pPr algn="l">
                        <a:lnSpc>
                          <a:spcPct val="107000"/>
                        </a:lnSpc>
                        <a:spcAft>
                          <a:spcPts val="0"/>
                        </a:spcAft>
                      </a:pPr>
                      <a:r>
                        <a:rPr lang="en-GB" sz="1400" dirty="0">
                          <a:effectLst/>
                          <a:latin typeface="Century Gothic" panose="020B0502020202020204" pitchFamily="34" charset="0"/>
                        </a:rPr>
                        <a:t> </a:t>
                      </a:r>
                      <a:endParaRPr lang="en-US" sz="1400" dirty="0">
                        <a:effectLst/>
                        <a:latin typeface="Century Gothic" panose="020B0502020202020204" pitchFamily="34" charset="0"/>
                      </a:endParaRPr>
                    </a:p>
                    <a:p>
                      <a:pPr algn="l">
                        <a:lnSpc>
                          <a:spcPct val="107000"/>
                        </a:lnSpc>
                        <a:spcAft>
                          <a:spcPts val="0"/>
                        </a:spcAft>
                        <a:tabLst>
                          <a:tab pos="1589405" algn="l"/>
                        </a:tabLst>
                      </a:pPr>
                      <a:r>
                        <a:rPr lang="en-GB" sz="1400" dirty="0">
                          <a:effectLst/>
                          <a:latin typeface="Century Gothic" panose="020B0502020202020204" pitchFamily="34" charset="0"/>
                        </a:rPr>
                        <a:t>	</a:t>
                      </a:r>
                      <a:endParaRPr lang="en-US" sz="1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6787" marR="26787" marT="0" marB="0"/>
                </a:tc>
                <a:extLst>
                  <a:ext uri="{0D108BD9-81ED-4DB2-BD59-A6C34878D82A}">
                    <a16:rowId xmlns:a16="http://schemas.microsoft.com/office/drawing/2014/main" val="587974166"/>
                  </a:ext>
                </a:extLst>
              </a:tr>
            </a:tbl>
          </a:graphicData>
        </a:graphic>
      </p:graphicFrame>
    </p:spTree>
    <p:extLst>
      <p:ext uri="{BB962C8B-B14F-4D97-AF65-F5344CB8AC3E}">
        <p14:creationId xmlns:p14="http://schemas.microsoft.com/office/powerpoint/2010/main" val="2401271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05435040"/>
              </p:ext>
            </p:extLst>
          </p:nvPr>
        </p:nvGraphicFramePr>
        <p:xfrm>
          <a:off x="192025" y="740664"/>
          <a:ext cx="11266550" cy="7231691"/>
        </p:xfrm>
        <a:graphic>
          <a:graphicData uri="http://schemas.openxmlformats.org/drawingml/2006/table">
            <a:tbl>
              <a:tblPr firstRow="1" firstCol="1" bandRow="1">
                <a:tableStyleId>{F5AB1C69-6EDB-4FF4-983F-18BD219EF322}</a:tableStyleId>
              </a:tblPr>
              <a:tblGrid>
                <a:gridCol w="2486145">
                  <a:extLst>
                    <a:ext uri="{9D8B030D-6E8A-4147-A177-3AD203B41FA5}">
                      <a16:colId xmlns:a16="http://schemas.microsoft.com/office/drawing/2014/main" val="19537327"/>
                    </a:ext>
                  </a:extLst>
                </a:gridCol>
                <a:gridCol w="3810454">
                  <a:extLst>
                    <a:ext uri="{9D8B030D-6E8A-4147-A177-3AD203B41FA5}">
                      <a16:colId xmlns:a16="http://schemas.microsoft.com/office/drawing/2014/main" val="1894989020"/>
                    </a:ext>
                  </a:extLst>
                </a:gridCol>
                <a:gridCol w="4969951">
                  <a:extLst>
                    <a:ext uri="{9D8B030D-6E8A-4147-A177-3AD203B41FA5}">
                      <a16:colId xmlns:a16="http://schemas.microsoft.com/office/drawing/2014/main" val="1861636938"/>
                    </a:ext>
                  </a:extLst>
                </a:gridCol>
              </a:tblGrid>
              <a:tr h="769041">
                <a:tc>
                  <a:txBody>
                    <a:bodyPr/>
                    <a:lstStyle/>
                    <a:p>
                      <a:pPr algn="ctr">
                        <a:lnSpc>
                          <a:spcPct val="107000"/>
                        </a:lnSpc>
                        <a:spcAft>
                          <a:spcPts val="0"/>
                        </a:spcAft>
                      </a:pPr>
                      <a:r>
                        <a:rPr lang="en-GB" sz="1600" dirty="0">
                          <a:solidFill>
                            <a:sysClr val="windowText" lastClr="000000"/>
                          </a:solidFill>
                          <a:effectLst/>
                          <a:latin typeface="Century Gothic" panose="020B0502020202020204" pitchFamily="34" charset="0"/>
                        </a:rPr>
                        <a:t>Principles of QA of ACQF</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ctr">
                        <a:lnSpc>
                          <a:spcPct val="107000"/>
                        </a:lnSpc>
                        <a:spcAft>
                          <a:spcPts val="0"/>
                        </a:spcAft>
                      </a:pPr>
                      <a:r>
                        <a:rPr lang="en-GB" sz="1600" dirty="0">
                          <a:solidFill>
                            <a:sysClr val="windowText" lastClr="000000"/>
                          </a:solidFill>
                          <a:effectLst/>
                          <a:latin typeface="Century Gothic" panose="020B0502020202020204" pitchFamily="34" charset="0"/>
                        </a:rPr>
                        <a:t>Degree to which the SNQF meets the quality assurance principles of ACQF</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ctr">
                        <a:lnSpc>
                          <a:spcPct val="107000"/>
                        </a:lnSpc>
                        <a:spcAft>
                          <a:spcPts val="0"/>
                        </a:spcAft>
                      </a:pPr>
                      <a:r>
                        <a:rPr lang="en-GB" sz="1600" dirty="0">
                          <a:solidFill>
                            <a:sysClr val="windowText" lastClr="000000"/>
                          </a:solidFill>
                          <a:effectLst/>
                          <a:latin typeface="Century Gothic" panose="020B0502020202020204" pitchFamily="34" charset="0"/>
                        </a:rPr>
                        <a:t>Gaps/weaknesses</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extLst>
                  <a:ext uri="{0D108BD9-81ED-4DB2-BD59-A6C34878D82A}">
                    <a16:rowId xmlns:a16="http://schemas.microsoft.com/office/drawing/2014/main" val="853363213"/>
                  </a:ext>
                </a:extLst>
              </a:tr>
              <a:tr h="1885095">
                <a:tc>
                  <a:txBody>
                    <a:bodyPr/>
                    <a:lstStyle/>
                    <a:p>
                      <a:pPr>
                        <a:lnSpc>
                          <a:spcPct val="107000"/>
                        </a:lnSpc>
                        <a:spcAft>
                          <a:spcPts val="0"/>
                        </a:spcAft>
                      </a:pPr>
                      <a:r>
                        <a:rPr lang="en-GB" sz="1600" dirty="0">
                          <a:solidFill>
                            <a:sysClr val="windowText" lastClr="000000"/>
                          </a:solidFill>
                          <a:effectLst/>
                          <a:latin typeface="Century Gothic" panose="020B0502020202020204" pitchFamily="34" charset="0"/>
                        </a:rPr>
                        <a:t>Is based on measurable objectives, standards, and guidelines for quality assurance</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600" dirty="0">
                          <a:solidFill>
                            <a:sysClr val="windowText" lastClr="000000"/>
                          </a:solidFill>
                          <a:effectLst/>
                          <a:latin typeface="Century Gothic" panose="020B0502020202020204" pitchFamily="34" charset="0"/>
                        </a:rPr>
                        <a:t>The QA system of the SNQF is based on measurable objectives, standards, and guidelines for quality assurance </a:t>
                      </a:r>
                    </a:p>
                    <a:p>
                      <a:pPr algn="just">
                        <a:lnSpc>
                          <a:spcPct val="107000"/>
                        </a:lnSpc>
                        <a:spcAft>
                          <a:spcPts val="0"/>
                        </a:spcAft>
                      </a:pPr>
                      <a:endParaRPr lang="en-GB" sz="1600" dirty="0">
                        <a:solidFill>
                          <a:sysClr val="windowText" lastClr="000000"/>
                        </a:solidFill>
                        <a:effectLst/>
                        <a:latin typeface="Century Gothic" panose="020B0502020202020204" pitchFamily="34" charset="0"/>
                      </a:endParaRPr>
                    </a:p>
                    <a:p>
                      <a:pPr marL="0" marR="0" indent="0" algn="just" defTabSz="914400" rtl="0" eaLnBrk="1" fontAlgn="auto" latinLnBrk="0" hangingPunct="1">
                        <a:lnSpc>
                          <a:spcPct val="107000"/>
                        </a:lnSpc>
                        <a:spcBef>
                          <a:spcPts val="0"/>
                        </a:spcBef>
                        <a:spcAft>
                          <a:spcPts val="0"/>
                        </a:spcAft>
                        <a:buClrTx/>
                        <a:buSzTx/>
                        <a:buFontTx/>
                        <a:buNone/>
                        <a:tabLst/>
                        <a:defRPr/>
                      </a:pPr>
                      <a:r>
                        <a:rPr lang="en-GB" sz="1600" dirty="0">
                          <a:solidFill>
                            <a:sysClr val="windowText" lastClr="000000"/>
                          </a:solidFill>
                          <a:effectLst/>
                          <a:latin typeface="Century Gothic" panose="020B0502020202020204" pitchFamily="34" charset="0"/>
                        </a:rPr>
                        <a:t>The Early Childhood Development Act and Framework, 2022 makes provision for quality assurance of this sector. </a:t>
                      </a:r>
                      <a:endParaRPr lang="en-US" sz="1600" dirty="0">
                        <a:solidFill>
                          <a:sysClr val="windowText" lastClr="000000"/>
                        </a:solidFill>
                        <a:effectLst/>
                        <a:latin typeface="Century Gothic" panose="020B0502020202020204" pitchFamily="34" charset="0"/>
                      </a:endParaRPr>
                    </a:p>
                    <a:p>
                      <a:pPr algn="just">
                        <a:lnSpc>
                          <a:spcPct val="107000"/>
                        </a:lnSpc>
                        <a:spcAft>
                          <a:spcPts val="0"/>
                        </a:spcAft>
                      </a:pP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98568001"/>
                  </a:ext>
                </a:extLst>
              </a:tr>
              <a:tr h="672842">
                <a:tc>
                  <a:txBody>
                    <a:bodyPr/>
                    <a:lstStyle/>
                    <a:p>
                      <a:pPr>
                        <a:lnSpc>
                          <a:spcPct val="107000"/>
                        </a:lnSpc>
                        <a:spcAft>
                          <a:spcPts val="0"/>
                        </a:spcAft>
                      </a:pPr>
                      <a:r>
                        <a:rPr lang="en-GB" sz="1600" dirty="0">
                          <a:solidFill>
                            <a:sysClr val="windowText" lastClr="000000"/>
                          </a:solidFill>
                          <a:effectLst/>
                          <a:latin typeface="Century Gothic" panose="020B0502020202020204" pitchFamily="34" charset="0"/>
                        </a:rPr>
                        <a:t>Is supported by resources</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dirty="0">
                          <a:solidFill>
                            <a:sysClr val="windowText" lastClr="000000"/>
                          </a:solidFill>
                          <a:effectLst/>
                          <a:latin typeface="Century Gothic" panose="020B0502020202020204" pitchFamily="34" charset="0"/>
                        </a:rPr>
                        <a:t>The QA system of the SNQF is supported by resources from the Government budget</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dirty="0">
                          <a:solidFill>
                            <a:sysClr val="windowText" lastClr="000000"/>
                          </a:solidFill>
                          <a:effectLst/>
                          <a:latin typeface="Century Gothic" panose="020B0502020202020204" pitchFamily="34" charset="0"/>
                        </a:rPr>
                        <a:t> </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5462093"/>
                  </a:ext>
                </a:extLst>
              </a:tr>
              <a:tr h="2890031">
                <a:tc>
                  <a:txBody>
                    <a:bodyPr/>
                    <a:lstStyle/>
                    <a:p>
                      <a:pPr>
                        <a:lnSpc>
                          <a:spcPct val="107000"/>
                        </a:lnSpc>
                        <a:spcAft>
                          <a:spcPts val="0"/>
                        </a:spcAft>
                      </a:pPr>
                      <a:r>
                        <a:rPr lang="en-GB" sz="1600" dirty="0">
                          <a:solidFill>
                            <a:sysClr val="windowText" lastClr="000000"/>
                          </a:solidFill>
                          <a:effectLst/>
                          <a:latin typeface="Century Gothic" panose="020B0502020202020204" pitchFamily="34" charset="0"/>
                        </a:rPr>
                        <a:t>Provides transparent information-sharing on results of evaluation</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600" dirty="0">
                          <a:solidFill>
                            <a:sysClr val="windowText" lastClr="000000"/>
                          </a:solidFill>
                          <a:effectLst/>
                          <a:latin typeface="Century Gothic" panose="020B0502020202020204" pitchFamily="34" charset="0"/>
                        </a:rPr>
                        <a:t>Provides transparent information-sharing on results of evaluation in that institutional accreditation and School Inspection reports are circulated to stakeholders and result sheets for programme accreditation are circulated to institutions, the National Qualifications Framework Regulations, 2025 makes provision for results of evaluation to be gazetted and publicised.</a:t>
                      </a:r>
                      <a:endParaRPr lang="en-US" sz="1600" dirty="0">
                        <a:solidFill>
                          <a:sysClr val="windowText" lastClr="000000"/>
                        </a:solidFill>
                        <a:effectLst/>
                        <a:latin typeface="Century Gothic" panose="020B0502020202020204" pitchFamily="34" charset="0"/>
                      </a:endParaRPr>
                    </a:p>
                    <a:p>
                      <a:pPr algn="just">
                        <a:lnSpc>
                          <a:spcPct val="107000"/>
                        </a:lnSpc>
                        <a:spcAft>
                          <a:spcPts val="0"/>
                        </a:spcAft>
                      </a:pPr>
                      <a:r>
                        <a:rPr lang="en-GB" sz="1600" dirty="0">
                          <a:solidFill>
                            <a:sysClr val="windowText" lastClr="000000"/>
                          </a:solidFill>
                          <a:effectLst/>
                          <a:latin typeface="Century Gothic" panose="020B0502020202020204" pitchFamily="34" charset="0"/>
                        </a:rPr>
                        <a:t> </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dirty="0">
                          <a:solidFill>
                            <a:sysClr val="windowText" lastClr="000000"/>
                          </a:solidFill>
                          <a:effectLst/>
                          <a:latin typeface="Century Gothic" panose="020B0502020202020204" pitchFamily="34" charset="0"/>
                        </a:rPr>
                        <a:t> </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1280380"/>
                  </a:ext>
                </a:extLst>
              </a:tr>
            </a:tbl>
          </a:graphicData>
        </a:graphic>
      </p:graphicFrame>
    </p:spTree>
    <p:extLst>
      <p:ext uri="{BB962C8B-B14F-4D97-AF65-F5344CB8AC3E}">
        <p14:creationId xmlns:p14="http://schemas.microsoft.com/office/powerpoint/2010/main" val="3355050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74232754"/>
              </p:ext>
            </p:extLst>
          </p:nvPr>
        </p:nvGraphicFramePr>
        <p:xfrm>
          <a:off x="210312" y="676656"/>
          <a:ext cx="11594592" cy="6181344"/>
        </p:xfrm>
        <a:graphic>
          <a:graphicData uri="http://schemas.openxmlformats.org/drawingml/2006/table">
            <a:tbl>
              <a:tblPr firstRow="1" firstCol="1" bandRow="1">
                <a:tableStyleId>{F5AB1C69-6EDB-4FF4-983F-18BD219EF322}</a:tableStyleId>
              </a:tblPr>
              <a:tblGrid>
                <a:gridCol w="2558532">
                  <a:extLst>
                    <a:ext uri="{9D8B030D-6E8A-4147-A177-3AD203B41FA5}">
                      <a16:colId xmlns:a16="http://schemas.microsoft.com/office/drawing/2014/main" val="1750089621"/>
                    </a:ext>
                  </a:extLst>
                </a:gridCol>
                <a:gridCol w="3921401">
                  <a:extLst>
                    <a:ext uri="{9D8B030D-6E8A-4147-A177-3AD203B41FA5}">
                      <a16:colId xmlns:a16="http://schemas.microsoft.com/office/drawing/2014/main" val="2707357355"/>
                    </a:ext>
                  </a:extLst>
                </a:gridCol>
                <a:gridCol w="5114659">
                  <a:extLst>
                    <a:ext uri="{9D8B030D-6E8A-4147-A177-3AD203B41FA5}">
                      <a16:colId xmlns:a16="http://schemas.microsoft.com/office/drawing/2014/main" val="3577687958"/>
                    </a:ext>
                  </a:extLst>
                </a:gridCol>
              </a:tblGrid>
              <a:tr h="823848">
                <a:tc>
                  <a:txBody>
                    <a:bodyPr/>
                    <a:lstStyle/>
                    <a:p>
                      <a:pPr algn="ctr">
                        <a:lnSpc>
                          <a:spcPct val="107000"/>
                        </a:lnSpc>
                        <a:spcAft>
                          <a:spcPts val="0"/>
                        </a:spcAft>
                      </a:pPr>
                      <a:r>
                        <a:rPr lang="en-GB" sz="1600" dirty="0">
                          <a:solidFill>
                            <a:sysClr val="windowText" lastClr="000000"/>
                          </a:solidFill>
                          <a:effectLst/>
                          <a:latin typeface="Century Gothic" panose="020B0502020202020204" pitchFamily="34" charset="0"/>
                        </a:rPr>
                        <a:t>Principles of QA of ACQF</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ctr">
                        <a:lnSpc>
                          <a:spcPct val="107000"/>
                        </a:lnSpc>
                        <a:spcAft>
                          <a:spcPts val="0"/>
                        </a:spcAft>
                      </a:pPr>
                      <a:r>
                        <a:rPr lang="en-GB" sz="1600" dirty="0">
                          <a:solidFill>
                            <a:sysClr val="windowText" lastClr="000000"/>
                          </a:solidFill>
                          <a:effectLst/>
                          <a:latin typeface="Century Gothic" panose="020B0502020202020204" pitchFamily="34" charset="0"/>
                        </a:rPr>
                        <a:t>Degree to which the SNQF meets the quality assurance principles of ACQF</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tc>
                  <a:txBody>
                    <a:bodyPr/>
                    <a:lstStyle/>
                    <a:p>
                      <a:pPr algn="ctr">
                        <a:lnSpc>
                          <a:spcPct val="107000"/>
                        </a:lnSpc>
                        <a:spcAft>
                          <a:spcPts val="0"/>
                        </a:spcAft>
                      </a:pPr>
                      <a:r>
                        <a:rPr lang="en-GB" sz="1600" dirty="0">
                          <a:solidFill>
                            <a:sysClr val="windowText" lastClr="000000"/>
                          </a:solidFill>
                          <a:effectLst/>
                          <a:latin typeface="Century Gothic" panose="020B0502020202020204" pitchFamily="34" charset="0"/>
                        </a:rPr>
                        <a:t>Gaps/weaknesses</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6541" marR="66541" marT="0" marB="0"/>
                </a:tc>
                <a:extLst>
                  <a:ext uri="{0D108BD9-81ED-4DB2-BD59-A6C34878D82A}">
                    <a16:rowId xmlns:a16="http://schemas.microsoft.com/office/drawing/2014/main" val="468706141"/>
                  </a:ext>
                </a:extLst>
              </a:tr>
              <a:tr h="5357496">
                <a:tc>
                  <a:txBody>
                    <a:bodyPr/>
                    <a:lstStyle/>
                    <a:p>
                      <a:pPr>
                        <a:lnSpc>
                          <a:spcPct val="107000"/>
                        </a:lnSpc>
                        <a:spcAft>
                          <a:spcPts val="0"/>
                        </a:spcAft>
                      </a:pPr>
                      <a:r>
                        <a:rPr lang="en-GB" sz="1600" dirty="0">
                          <a:solidFill>
                            <a:sysClr val="windowText" lastClr="000000"/>
                          </a:solidFill>
                          <a:effectLst/>
                          <a:latin typeface="Century Gothic" panose="020B0502020202020204" pitchFamily="34" charset="0"/>
                        </a:rPr>
                        <a:t>Takes account of African Union policy orientations such as African Standards and Guidelines for Quality Assurance (for higher education), to which both internal and external quality assurance adhere</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GB" sz="1600" dirty="0">
                          <a:solidFill>
                            <a:sysClr val="windowText" lastClr="000000"/>
                          </a:solidFill>
                          <a:effectLst/>
                          <a:latin typeface="Century Gothic" panose="020B0502020202020204" pitchFamily="34" charset="0"/>
                        </a:rPr>
                        <a:t>The national QA systems take account of the African Standards and Guidelines for Quality Assurance (for higher education), to which both internal and external quality assurance adhere on most standards</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600" dirty="0">
                          <a:solidFill>
                            <a:sysClr val="windowText" lastClr="000000"/>
                          </a:solidFill>
                          <a:effectLst/>
                          <a:latin typeface="Century Gothic" panose="020B0502020202020204" pitchFamily="34" charset="0"/>
                        </a:rPr>
                        <a:t>Periodic internal and external reviews of the national QA agency (SQA) for continuous improvement is not being done. Internal review is done to some extent but it is unstructured and ad-hoc.</a:t>
                      </a:r>
                      <a:endParaRPr lang="en-US" sz="1600" dirty="0">
                        <a:solidFill>
                          <a:sysClr val="windowText" lastClr="000000"/>
                        </a:solidFill>
                        <a:effectLst/>
                        <a:latin typeface="Century Gothic" panose="020B0502020202020204" pitchFamily="34" charset="0"/>
                      </a:endParaRPr>
                    </a:p>
                    <a:p>
                      <a:pPr algn="just">
                        <a:lnSpc>
                          <a:spcPct val="107000"/>
                        </a:lnSpc>
                        <a:spcAft>
                          <a:spcPts val="0"/>
                        </a:spcAft>
                      </a:pPr>
                      <a:r>
                        <a:rPr lang="en-GB" sz="1600" dirty="0">
                          <a:solidFill>
                            <a:sysClr val="windowText" lastClr="000000"/>
                          </a:solidFill>
                          <a:effectLst/>
                          <a:latin typeface="Century Gothic" panose="020B0502020202020204" pitchFamily="34" charset="0"/>
                        </a:rPr>
                        <a:t>The system for continuous QA of its own practices is fragmented with the main focus being on what has been achieved. There is need to consider planned and periodic comprehensive internal self-assessment of its processes, practices and activities, including data analysis.</a:t>
                      </a:r>
                      <a:endParaRPr lang="en-US" sz="1600" dirty="0">
                        <a:solidFill>
                          <a:sysClr val="windowText" lastClr="000000"/>
                        </a:solidFill>
                        <a:effectLst/>
                        <a:latin typeface="Century Gothic" panose="020B0502020202020204" pitchFamily="34" charset="0"/>
                      </a:endParaRPr>
                    </a:p>
                    <a:p>
                      <a:pPr algn="just">
                        <a:lnSpc>
                          <a:spcPct val="107000"/>
                        </a:lnSpc>
                        <a:spcAft>
                          <a:spcPts val="0"/>
                        </a:spcAft>
                      </a:pPr>
                      <a:r>
                        <a:rPr lang="en-GB" sz="1600" dirty="0">
                          <a:solidFill>
                            <a:srgbClr val="FF0000"/>
                          </a:solidFill>
                          <a:effectLst/>
                          <a:latin typeface="Century Gothic" panose="020B0502020202020204" pitchFamily="34" charset="0"/>
                        </a:rPr>
                        <a:t>There is a need for SQA to subject itself to periodic external review on the basis of self-assessment by a regional, continental or international QA body</a:t>
                      </a:r>
                      <a:r>
                        <a:rPr lang="en-GB" sz="1600" dirty="0">
                          <a:solidFill>
                            <a:sysClr val="windowText" lastClr="000000"/>
                          </a:solidFill>
                          <a:effectLst/>
                          <a:latin typeface="Century Gothic" panose="020B0502020202020204" pitchFamily="34" charset="0"/>
                        </a:rPr>
                        <a:t>. The challenge has been to secure the financial resources for such project as SQA is a Government budget-dependent body and other priorities take precedence. Process initiated with INQAAHE (International Network for Quality Assurance Agencies in Higher Education) in November 2024.</a:t>
                      </a:r>
                      <a:endParaRPr lang="en-US" sz="16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909612"/>
                  </a:ext>
                </a:extLst>
              </a:tr>
            </a:tbl>
          </a:graphicData>
        </a:graphic>
      </p:graphicFrame>
    </p:spTree>
    <p:extLst>
      <p:ext uri="{BB962C8B-B14F-4D97-AF65-F5344CB8AC3E}">
        <p14:creationId xmlns:p14="http://schemas.microsoft.com/office/powerpoint/2010/main" val="19861965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4" y="655347"/>
            <a:ext cx="8737189" cy="1325563"/>
          </a:xfrm>
        </p:spPr>
        <p:txBody>
          <a:bodyPr>
            <a:noAutofit/>
          </a:bodyPr>
          <a:lstStyle/>
          <a:p>
            <a:pPr algn="ctr"/>
            <a:r>
              <a:rPr lang="en-GB" sz="3200" b="1" dirty="0">
                <a:latin typeface="Century Gothic" panose="020B0502020202020204" pitchFamily="34" charset="0"/>
              </a:rPr>
              <a:t>Quality assurance of the SNQF and register of qualifications</a:t>
            </a:r>
            <a:br>
              <a:rPr lang="en-US" sz="3200" b="1" dirty="0">
                <a:latin typeface="Century Gothic" panose="020B0502020202020204" pitchFamily="34" charset="0"/>
              </a:rPr>
            </a:br>
            <a:endParaRPr lang="en-US" sz="3200" dirty="0">
              <a:latin typeface="Century Gothic" panose="020B0502020202020204" pitchFamily="34" charset="0"/>
            </a:endParaRPr>
          </a:p>
        </p:txBody>
      </p:sp>
      <p:sp>
        <p:nvSpPr>
          <p:cNvPr id="3" name="Content Placeholder 2"/>
          <p:cNvSpPr>
            <a:spLocks noGrp="1"/>
          </p:cNvSpPr>
          <p:nvPr>
            <p:ph idx="1"/>
          </p:nvPr>
        </p:nvSpPr>
        <p:spPr>
          <a:xfrm>
            <a:off x="522514" y="1793966"/>
            <a:ext cx="10831285" cy="4382997"/>
          </a:xfrm>
        </p:spPr>
        <p:txBody>
          <a:bodyPr>
            <a:normAutofit fontScale="85000" lnSpcReduction="10000"/>
          </a:bodyPr>
          <a:lstStyle/>
          <a:p>
            <a:pPr lvl="0">
              <a:lnSpc>
                <a:spcPct val="150000"/>
              </a:lnSpc>
            </a:pPr>
            <a:r>
              <a:rPr lang="en-GB" sz="3200" dirty="0"/>
              <a:t>Quality assurance of the SNQF is maintained through the </a:t>
            </a:r>
            <a:r>
              <a:rPr lang="en-GB" sz="3200" dirty="0">
                <a:solidFill>
                  <a:srgbClr val="FF0000"/>
                </a:solidFill>
              </a:rPr>
              <a:t>NQF policies, guidelines </a:t>
            </a:r>
            <a:r>
              <a:rPr lang="en-GB" sz="3200" dirty="0"/>
              <a:t>and </a:t>
            </a:r>
            <a:r>
              <a:rPr lang="en-GB" sz="3200" dirty="0">
                <a:solidFill>
                  <a:srgbClr val="FF0000"/>
                </a:solidFill>
              </a:rPr>
              <a:t>procedures</a:t>
            </a:r>
            <a:r>
              <a:rPr lang="en-GB" sz="3200" dirty="0"/>
              <a:t> that are developed, implemented and periodically revised.</a:t>
            </a:r>
            <a:endParaRPr lang="en-US" sz="3200" dirty="0"/>
          </a:p>
          <a:p>
            <a:pPr>
              <a:lnSpc>
                <a:spcPct val="150000"/>
              </a:lnSpc>
            </a:pPr>
            <a:endParaRPr lang="en-US" sz="3200" dirty="0"/>
          </a:p>
          <a:p>
            <a:pPr lvl="0">
              <a:lnSpc>
                <a:spcPct val="150000"/>
              </a:lnSpc>
            </a:pPr>
            <a:r>
              <a:rPr lang="en-GB" sz="3200" dirty="0"/>
              <a:t>Maintains a </a:t>
            </a:r>
            <a:r>
              <a:rPr lang="en-GB" sz="3200" dirty="0">
                <a:solidFill>
                  <a:srgbClr val="FF0000"/>
                </a:solidFill>
              </a:rPr>
              <a:t>register of qualifications and part-qualifications</a:t>
            </a:r>
            <a:r>
              <a:rPr lang="en-GB" sz="3200" dirty="0"/>
              <a:t>; updated periodically, and reports are uploaded on the SQA website for public information. </a:t>
            </a:r>
            <a:endParaRPr lang="en-US" sz="3200" dirty="0"/>
          </a:p>
          <a:p>
            <a:pPr>
              <a:lnSpc>
                <a:spcPct val="150000"/>
              </a:lnSpc>
            </a:pPr>
            <a:endParaRPr lang="en-US"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33697657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782" y="1897903"/>
            <a:ext cx="11006293" cy="4203795"/>
          </a:xfrm>
        </p:spPr>
        <p:txBody>
          <a:bodyPr>
            <a:normAutofit fontScale="85000" lnSpcReduction="10000"/>
          </a:bodyPr>
          <a:lstStyle/>
          <a:p>
            <a:pPr lvl="0">
              <a:lnSpc>
                <a:spcPct val="150000"/>
              </a:lnSpc>
            </a:pPr>
            <a:r>
              <a:rPr lang="en-GB" dirty="0"/>
              <a:t>The </a:t>
            </a:r>
            <a:r>
              <a:rPr lang="en-GB" dirty="0">
                <a:solidFill>
                  <a:srgbClr val="FF0000"/>
                </a:solidFill>
              </a:rPr>
              <a:t>SQA’s Customer Service Charter </a:t>
            </a:r>
            <a:r>
              <a:rPr lang="en-GB" dirty="0"/>
              <a:t>(2022)</a:t>
            </a:r>
          </a:p>
          <a:p>
            <a:pPr lvl="0">
              <a:lnSpc>
                <a:spcPct val="150000"/>
              </a:lnSpc>
            </a:pPr>
            <a:r>
              <a:rPr lang="en-GB" dirty="0">
                <a:solidFill>
                  <a:srgbClr val="FF0000"/>
                </a:solidFill>
              </a:rPr>
              <a:t>Appeal</a:t>
            </a:r>
            <a:r>
              <a:rPr lang="en-GB" dirty="0"/>
              <a:t>: The SQA Act 2021 and NQF Regulations, 2025 </a:t>
            </a:r>
            <a:endParaRPr lang="en-US" dirty="0"/>
          </a:p>
          <a:p>
            <a:pPr lvl="0">
              <a:lnSpc>
                <a:spcPct val="150000"/>
              </a:lnSpc>
            </a:pPr>
            <a:r>
              <a:rPr lang="en-GB" dirty="0">
                <a:solidFill>
                  <a:srgbClr val="FF0000"/>
                </a:solidFill>
              </a:rPr>
              <a:t>Publication of SQA annual reports</a:t>
            </a:r>
            <a:r>
              <a:rPr lang="en-GB" dirty="0"/>
              <a:t>, annual newsletters</a:t>
            </a:r>
          </a:p>
          <a:p>
            <a:pPr>
              <a:lnSpc>
                <a:spcPct val="150000"/>
              </a:lnSpc>
            </a:pPr>
            <a:r>
              <a:rPr lang="en-GB" dirty="0">
                <a:solidFill>
                  <a:srgbClr val="FF0000"/>
                </a:solidFill>
              </a:rPr>
              <a:t>Publication on SQA website </a:t>
            </a:r>
            <a:r>
              <a:rPr lang="en-GB" dirty="0"/>
              <a:t>of accreditation status of programmes and institutions; the list of registered qualifications and part-qualifications. </a:t>
            </a:r>
            <a:endParaRPr lang="en-US" dirty="0"/>
          </a:p>
          <a:p>
            <a:pPr lvl="0">
              <a:lnSpc>
                <a:spcPct val="150000"/>
              </a:lnSpc>
            </a:pPr>
            <a:r>
              <a:rPr lang="en-GB" dirty="0"/>
              <a:t> The </a:t>
            </a:r>
            <a:r>
              <a:rPr lang="en-GB" dirty="0">
                <a:solidFill>
                  <a:srgbClr val="FF0000"/>
                </a:solidFill>
              </a:rPr>
              <a:t>SQA legal instruments</a:t>
            </a:r>
            <a:r>
              <a:rPr lang="en-GB" dirty="0"/>
              <a:t>, policies, guidelines, manuals and procedures on SQA website or on demand</a:t>
            </a:r>
          </a:p>
          <a:p>
            <a:pPr lvl="0">
              <a:lnSpc>
                <a:spcPct val="150000"/>
              </a:lnSpc>
            </a:pPr>
            <a:endParaRPr lang="en-GB" dirty="0"/>
          </a:p>
        </p:txBody>
      </p:sp>
      <p:sp>
        <p:nvSpPr>
          <p:cNvPr id="4" name="Title 1"/>
          <p:cNvSpPr txBox="1">
            <a:spLocks/>
          </p:cNvSpPr>
          <p:nvPr/>
        </p:nvSpPr>
        <p:spPr>
          <a:xfrm>
            <a:off x="523782" y="569353"/>
            <a:ext cx="9084791"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Century Gothic" panose="020B0502020202020204" pitchFamily="34" charset="0"/>
              </a:rPr>
              <a:t>Transparency and dissemination of quality assurance regulations</a:t>
            </a:r>
            <a:endParaRPr lang="en-US" sz="3600" dirty="0">
              <a:latin typeface="Century Gothic" panose="020B0502020202020204" pitchFamily="34" charset="0"/>
            </a:endParaRPr>
          </a:p>
        </p:txBody>
      </p:sp>
      <p:pic>
        <p:nvPicPr>
          <p:cNvPr id="5" name="Picture 4">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3787199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8992" y="2605042"/>
            <a:ext cx="9129562" cy="3514567"/>
          </a:xfrm>
        </p:spPr>
        <p:txBody>
          <a:bodyPr>
            <a:normAutofit/>
          </a:bodyPr>
          <a:lstStyle/>
          <a:p>
            <a:pPr marL="0" lvl="0" indent="0">
              <a:buNone/>
            </a:pPr>
            <a:r>
              <a:rPr lang="en-GB" dirty="0"/>
              <a:t> </a:t>
            </a:r>
            <a:r>
              <a:rPr lang="en-US" dirty="0"/>
              <a:t>An area not yet considered. </a:t>
            </a:r>
          </a:p>
          <a:p>
            <a:pPr lvl="0"/>
            <a:endParaRPr lang="en-US" dirty="0"/>
          </a:p>
          <a:p>
            <a:pPr marL="0" indent="0">
              <a:buNone/>
            </a:pPr>
            <a:endParaRPr lang="en-US" dirty="0"/>
          </a:p>
        </p:txBody>
      </p:sp>
      <p:sp>
        <p:nvSpPr>
          <p:cNvPr id="4" name="Title 1"/>
          <p:cNvSpPr txBox="1">
            <a:spLocks/>
          </p:cNvSpPr>
          <p:nvPr/>
        </p:nvSpPr>
        <p:spPr>
          <a:xfrm>
            <a:off x="710367" y="884695"/>
            <a:ext cx="9866811" cy="1325563"/>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Century Gothic" panose="020B0502020202020204" pitchFamily="34" charset="0"/>
              </a:rPr>
              <a:t>Data, analysis on quality and effectiveness of qualifications for users, labour market and society.</a:t>
            </a:r>
            <a:endParaRPr lang="en-US" dirty="0">
              <a:latin typeface="Century Gothic" panose="020B0502020202020204" pitchFamily="34" charset="0"/>
            </a:endParaRPr>
          </a:p>
        </p:txBody>
      </p:sp>
      <p:pic>
        <p:nvPicPr>
          <p:cNvPr id="5" name="Picture 4">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3634844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3272" y="-128016"/>
            <a:ext cx="7558830" cy="1171612"/>
          </a:xfrm>
        </p:spPr>
        <p:txBody>
          <a:bodyPr>
            <a:normAutofit/>
          </a:bodyPr>
          <a:lstStyle/>
          <a:p>
            <a:r>
              <a:rPr lang="en-US" sz="3600" b="1" dirty="0">
                <a:solidFill>
                  <a:schemeClr val="bg1"/>
                </a:solidFill>
                <a:latin typeface="Century Gothic" panose="020B0502020202020204" pitchFamily="34" charset="0"/>
              </a:rPr>
              <a:t>Conclusions from Criterion 4</a:t>
            </a:r>
          </a:p>
        </p:txBody>
      </p:sp>
      <p:sp>
        <p:nvSpPr>
          <p:cNvPr id="3" name="Content Placeholder 2"/>
          <p:cNvSpPr>
            <a:spLocks noGrp="1"/>
          </p:cNvSpPr>
          <p:nvPr>
            <p:ph idx="1"/>
          </p:nvPr>
        </p:nvSpPr>
        <p:spPr>
          <a:xfrm>
            <a:off x="173736" y="1164130"/>
            <a:ext cx="11192151" cy="5079366"/>
          </a:xfrm>
        </p:spPr>
        <p:txBody>
          <a:bodyPr>
            <a:noAutofit/>
          </a:bodyPr>
          <a:lstStyle/>
          <a:p>
            <a:pPr marL="0" indent="0">
              <a:lnSpc>
                <a:spcPct val="150000"/>
              </a:lnSpc>
              <a:buNone/>
            </a:pPr>
            <a:r>
              <a:rPr lang="en-GB" b="1" dirty="0">
                <a:solidFill>
                  <a:srgbClr val="00B050"/>
                </a:solidFill>
              </a:rPr>
              <a:t>Criterion 4 is met to a significant extent</a:t>
            </a:r>
            <a:r>
              <a:rPr lang="en-GB" b="1" dirty="0"/>
              <a:t>, as the </a:t>
            </a:r>
            <a:r>
              <a:rPr lang="en-GB" b="1" dirty="0">
                <a:solidFill>
                  <a:srgbClr val="FF0000"/>
                </a:solidFill>
              </a:rPr>
              <a:t>national quality assurance system clearly refers to the SNQF </a:t>
            </a:r>
            <a:r>
              <a:rPr lang="en-GB" b="1" dirty="0"/>
              <a:t>and </a:t>
            </a:r>
            <a:r>
              <a:rPr lang="en-GB" b="1" dirty="0">
                <a:solidFill>
                  <a:srgbClr val="FF0000"/>
                </a:solidFill>
              </a:rPr>
              <a:t>incorporates many of the quality assurance principles relevant to ACQF referencing</a:t>
            </a:r>
            <a:r>
              <a:rPr lang="en-GB" b="1" dirty="0"/>
              <a:t>. </a:t>
            </a:r>
          </a:p>
          <a:p>
            <a:pPr marL="0" indent="0">
              <a:lnSpc>
                <a:spcPct val="150000"/>
              </a:lnSpc>
              <a:buNone/>
            </a:pPr>
            <a:r>
              <a:rPr lang="en-GB" b="1" dirty="0"/>
              <a:t>However, the criterion is not yet fully mature in implementation, particularly with regard to systematic internal review, periodic external review of SQA, and the collection and analysis of evidence on qualification effectiveness.</a:t>
            </a:r>
            <a:endParaRPr lang="en-GB" dirty="0"/>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3">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22357944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585" y="308018"/>
            <a:ext cx="6440078" cy="1325563"/>
          </a:xfrm>
        </p:spPr>
        <p:txBody>
          <a:bodyPr>
            <a:normAutofit/>
          </a:bodyPr>
          <a:lstStyle/>
          <a:p>
            <a:r>
              <a:rPr lang="en-US" sz="3600" b="1" dirty="0">
                <a:latin typeface="Century Gothic" panose="020B0502020202020204" pitchFamily="34" charset="0"/>
              </a:rPr>
              <a:t>Governance &amp; follow-up</a:t>
            </a:r>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
        <p:nvSpPr>
          <p:cNvPr id="7" name="Content Placeholder 6"/>
          <p:cNvSpPr>
            <a:spLocks noGrp="1"/>
          </p:cNvSpPr>
          <p:nvPr>
            <p:ph idx="1"/>
          </p:nvPr>
        </p:nvSpPr>
        <p:spPr/>
        <p:txBody>
          <a:bodyPr/>
          <a:lstStyle/>
          <a:p>
            <a:endParaRPr lang="en-US" dirty="0"/>
          </a:p>
        </p:txBody>
      </p:sp>
      <p:graphicFrame>
        <p:nvGraphicFramePr>
          <p:cNvPr id="8" name="Content Placeholder 7"/>
          <p:cNvGraphicFramePr>
            <a:graphicFrameLocks/>
          </p:cNvGraphicFramePr>
          <p:nvPr>
            <p:extLst>
              <p:ext uri="{D42A27DB-BD31-4B8C-83A1-F6EECF244321}">
                <p14:modId xmlns:p14="http://schemas.microsoft.com/office/powerpoint/2010/main" val="1695760417"/>
              </p:ext>
            </p:extLst>
          </p:nvPr>
        </p:nvGraphicFramePr>
        <p:xfrm>
          <a:off x="491412" y="1324737"/>
          <a:ext cx="10862388" cy="5533263"/>
        </p:xfrm>
        <a:graphic>
          <a:graphicData uri="http://schemas.openxmlformats.org/drawingml/2006/table">
            <a:tbl>
              <a:tblPr firstRow="1" firstCol="1" bandRow="1">
                <a:tableStyleId>{F5AB1C69-6EDB-4FF4-983F-18BD219EF322}</a:tableStyleId>
              </a:tblPr>
              <a:tblGrid>
                <a:gridCol w="3671157">
                  <a:extLst>
                    <a:ext uri="{9D8B030D-6E8A-4147-A177-3AD203B41FA5}">
                      <a16:colId xmlns:a16="http://schemas.microsoft.com/office/drawing/2014/main" val="3584988996"/>
                    </a:ext>
                  </a:extLst>
                </a:gridCol>
                <a:gridCol w="7191231">
                  <a:extLst>
                    <a:ext uri="{9D8B030D-6E8A-4147-A177-3AD203B41FA5}">
                      <a16:colId xmlns:a16="http://schemas.microsoft.com/office/drawing/2014/main" val="2929911201"/>
                    </a:ext>
                  </a:extLst>
                </a:gridCol>
              </a:tblGrid>
              <a:tr h="1599951">
                <a:tc>
                  <a:txBody>
                    <a:bodyPr/>
                    <a:lstStyle/>
                    <a:p>
                      <a:pPr>
                        <a:lnSpc>
                          <a:spcPct val="107000"/>
                        </a:lnSpc>
                        <a:spcBef>
                          <a:spcPts val="200"/>
                        </a:spcBef>
                        <a:spcAft>
                          <a:spcPts val="0"/>
                        </a:spcAft>
                      </a:pPr>
                      <a:r>
                        <a:rPr lang="en-GB" sz="1600" dirty="0">
                          <a:solidFill>
                            <a:sysClr val="windowText" lastClr="000000"/>
                          </a:solidFill>
                          <a:effectLst/>
                          <a:latin typeface="Century Gothic" panose="020B0502020202020204" pitchFamily="34" charset="0"/>
                        </a:rPr>
                        <a:t>Responsibilities and/or legal competence of relevant national bodies involved in the ACQF referencing process.</a:t>
                      </a:r>
                      <a:endParaRPr lang="en-US" sz="1200" dirty="0">
                        <a:solidFill>
                          <a:sysClr val="windowText" lastClr="000000"/>
                        </a:solidFill>
                        <a:effectLst/>
                        <a:latin typeface="Century Gothic" panose="020B0502020202020204" pitchFamily="34" charset="0"/>
                      </a:endParaRPr>
                    </a:p>
                    <a:p>
                      <a:pPr>
                        <a:lnSpc>
                          <a:spcPct val="115000"/>
                        </a:lnSpc>
                        <a:spcAft>
                          <a:spcPts val="0"/>
                        </a:spcAft>
                      </a:pPr>
                      <a:r>
                        <a:rPr lang="en-GB" sz="1600" dirty="0">
                          <a:solidFill>
                            <a:sysClr val="windowText" lastClr="000000"/>
                          </a:solidFill>
                          <a:effectLst/>
                          <a:latin typeface="Century Gothic" panose="020B0502020202020204" pitchFamily="34" charset="0"/>
                        </a:rPr>
                        <a:t> </a:t>
                      </a:r>
                      <a:endParaRPr lang="en-US" sz="12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4496" marR="64496" marT="0" marB="0"/>
                </a:tc>
                <a:tc>
                  <a:txBody>
                    <a:bodyPr/>
                    <a:lstStyle/>
                    <a:p>
                      <a:pPr marL="342900" lvl="0" indent="-342900">
                        <a:lnSpc>
                          <a:spcPct val="115000"/>
                        </a:lnSpc>
                        <a:spcAft>
                          <a:spcPts val="0"/>
                        </a:spcAft>
                        <a:buFont typeface="Wingdings" panose="05000000000000000000" pitchFamily="2" charset="2"/>
                        <a:buChar char=""/>
                      </a:pPr>
                      <a:r>
                        <a:rPr lang="en-GB" sz="1600" b="0" dirty="0">
                          <a:solidFill>
                            <a:sysClr val="windowText" lastClr="000000"/>
                          </a:solidFill>
                          <a:effectLst/>
                          <a:latin typeface="Century Gothic" panose="020B0502020202020204" pitchFamily="34" charset="0"/>
                        </a:rPr>
                        <a:t>SQA, a regulatory body operating under an Act, as the relevant national body that led the ACQF referencing process. </a:t>
                      </a:r>
                      <a:endParaRPr lang="en-US" sz="1200" b="0" dirty="0">
                        <a:solidFill>
                          <a:sysClr val="windowText" lastClr="000000"/>
                        </a:solidFill>
                        <a:effectLst/>
                        <a:latin typeface="Century Gothic" panose="020B0502020202020204" pitchFamily="34" charset="0"/>
                      </a:endParaRPr>
                    </a:p>
                    <a:p>
                      <a:pPr marL="203200" indent="-203200">
                        <a:lnSpc>
                          <a:spcPct val="115000"/>
                        </a:lnSpc>
                        <a:spcAft>
                          <a:spcPts val="0"/>
                        </a:spcAft>
                      </a:pPr>
                      <a:r>
                        <a:rPr lang="en-GB" sz="1600" b="0" dirty="0">
                          <a:solidFill>
                            <a:sysClr val="windowText" lastClr="000000"/>
                          </a:solidFill>
                          <a:effectLst/>
                          <a:latin typeface="Century Gothic" panose="020B0502020202020204" pitchFamily="34" charset="0"/>
                        </a:rPr>
                        <a:t> </a:t>
                      </a:r>
                      <a:endParaRPr lang="en-US" sz="1200" b="0" dirty="0">
                        <a:solidFill>
                          <a:sysClr val="windowText" lastClr="000000"/>
                        </a:solidFill>
                        <a:effectLst/>
                        <a:latin typeface="Century Gothic" panose="020B0502020202020204" pitchFamily="34" charset="0"/>
                      </a:endParaRPr>
                    </a:p>
                    <a:p>
                      <a:pPr marL="342900" lvl="0" indent="-342900">
                        <a:lnSpc>
                          <a:spcPct val="115000"/>
                        </a:lnSpc>
                        <a:spcAft>
                          <a:spcPts val="0"/>
                        </a:spcAft>
                        <a:buFont typeface="Wingdings" panose="05000000000000000000" pitchFamily="2" charset="2"/>
                        <a:buChar char=""/>
                      </a:pPr>
                      <a:r>
                        <a:rPr lang="en-GB" sz="1600" b="0" dirty="0">
                          <a:solidFill>
                            <a:sysClr val="windowText" lastClr="000000"/>
                          </a:solidFill>
                          <a:effectLst/>
                          <a:latin typeface="Century Gothic" panose="020B0502020202020204" pitchFamily="34" charset="0"/>
                        </a:rPr>
                        <a:t>A National Referencing Team </a:t>
                      </a:r>
                      <a:endParaRPr lang="en-US" sz="1200" b="0" dirty="0">
                        <a:solidFill>
                          <a:sysClr val="windowText" lastClr="000000"/>
                        </a:solidFill>
                        <a:effectLst/>
                        <a:latin typeface="Century Gothic" panose="020B0502020202020204" pitchFamily="34" charset="0"/>
                      </a:endParaRPr>
                    </a:p>
                    <a:p>
                      <a:pPr marL="203200" indent="-203200">
                        <a:lnSpc>
                          <a:spcPct val="115000"/>
                        </a:lnSpc>
                        <a:spcAft>
                          <a:spcPts val="0"/>
                        </a:spcAft>
                      </a:pPr>
                      <a:r>
                        <a:rPr lang="en-GB" sz="1600" b="0" dirty="0">
                          <a:solidFill>
                            <a:sysClr val="windowText" lastClr="000000"/>
                          </a:solidFill>
                          <a:effectLst/>
                          <a:latin typeface="Century Gothic" panose="020B0502020202020204" pitchFamily="34" charset="0"/>
                        </a:rPr>
                        <a:t> </a:t>
                      </a:r>
                      <a:endParaRPr lang="en-US" sz="1200" b="0" dirty="0">
                        <a:solidFill>
                          <a:sysClr val="windowText" lastClr="000000"/>
                        </a:solidFill>
                        <a:effectLst/>
                        <a:latin typeface="Century Gothic" panose="020B0502020202020204" pitchFamily="34" charset="0"/>
                      </a:endParaRPr>
                    </a:p>
                    <a:p>
                      <a:pPr marL="342900" lvl="0" indent="-342900">
                        <a:lnSpc>
                          <a:spcPct val="115000"/>
                        </a:lnSpc>
                        <a:spcAft>
                          <a:spcPts val="0"/>
                        </a:spcAft>
                        <a:buFont typeface="Wingdings" panose="05000000000000000000" pitchFamily="2" charset="2"/>
                        <a:buChar char=""/>
                      </a:pPr>
                      <a:r>
                        <a:rPr lang="en-GB" sz="1600" b="0" dirty="0">
                          <a:solidFill>
                            <a:sysClr val="windowText" lastClr="000000"/>
                          </a:solidFill>
                          <a:effectLst/>
                          <a:latin typeface="Century Gothic" panose="020B0502020202020204" pitchFamily="34" charset="0"/>
                        </a:rPr>
                        <a:t>Consultations and presentations with stakeholders</a:t>
                      </a:r>
                      <a:endParaRPr lang="en-US" sz="1200" b="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4496" marR="64496" marT="0" marB="0">
                    <a:solidFill>
                      <a:srgbClr val="E1E1E1"/>
                    </a:solidFill>
                  </a:tcPr>
                </a:tc>
                <a:extLst>
                  <a:ext uri="{0D108BD9-81ED-4DB2-BD59-A6C34878D82A}">
                    <a16:rowId xmlns:a16="http://schemas.microsoft.com/office/drawing/2014/main" val="2069082015"/>
                  </a:ext>
                </a:extLst>
              </a:tr>
              <a:tr h="2412001">
                <a:tc>
                  <a:txBody>
                    <a:bodyPr/>
                    <a:lstStyle/>
                    <a:p>
                      <a:pPr>
                        <a:lnSpc>
                          <a:spcPct val="115000"/>
                        </a:lnSpc>
                        <a:spcBef>
                          <a:spcPts val="600"/>
                        </a:spcBef>
                        <a:spcAft>
                          <a:spcPts val="600"/>
                        </a:spcAft>
                      </a:pPr>
                      <a:r>
                        <a:rPr lang="en-GB" sz="1600" dirty="0">
                          <a:solidFill>
                            <a:sysClr val="windowText" lastClr="000000"/>
                          </a:solidFill>
                          <a:effectLst/>
                          <a:latin typeface="Century Gothic" panose="020B0502020202020204" pitchFamily="34" charset="0"/>
                        </a:rPr>
                        <a:t>Involvement of people from other countries who are experienced in the field of qualifications </a:t>
                      </a:r>
                      <a:endParaRPr lang="en-US" sz="1200" dirty="0">
                        <a:solidFill>
                          <a:sysClr val="windowText" lastClr="000000"/>
                        </a:solidFill>
                        <a:effectLst/>
                        <a:latin typeface="Century Gothic" panose="020B0502020202020204" pitchFamily="34" charset="0"/>
                      </a:endParaRPr>
                    </a:p>
                    <a:p>
                      <a:pPr>
                        <a:lnSpc>
                          <a:spcPct val="115000"/>
                        </a:lnSpc>
                        <a:spcAft>
                          <a:spcPts val="0"/>
                        </a:spcAft>
                      </a:pPr>
                      <a:r>
                        <a:rPr lang="en-GB" sz="1600" dirty="0">
                          <a:solidFill>
                            <a:sysClr val="windowText" lastClr="000000"/>
                          </a:solidFill>
                          <a:effectLst/>
                          <a:latin typeface="Century Gothic" panose="020B0502020202020204" pitchFamily="34" charset="0"/>
                        </a:rPr>
                        <a:t> </a:t>
                      </a:r>
                      <a:endParaRPr lang="en-US" sz="12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4496" marR="64496" marT="0" marB="0"/>
                </a:tc>
                <a:tc>
                  <a:txBody>
                    <a:bodyPr/>
                    <a:lstStyle/>
                    <a:p>
                      <a:pPr marL="342900" lvl="0" indent="-342900">
                        <a:lnSpc>
                          <a:spcPct val="115000"/>
                        </a:lnSpc>
                        <a:spcAft>
                          <a:spcPts val="0"/>
                        </a:spcAft>
                        <a:buFont typeface="Wingdings" panose="05000000000000000000" pitchFamily="2" charset="2"/>
                        <a:buChar char=""/>
                      </a:pPr>
                      <a:r>
                        <a:rPr lang="en-GB" sz="1600" dirty="0">
                          <a:solidFill>
                            <a:sysClr val="windowText" lastClr="000000"/>
                          </a:solidFill>
                          <a:effectLst/>
                          <a:latin typeface="Century Gothic" panose="020B0502020202020204" pitchFamily="34" charset="0"/>
                        </a:rPr>
                        <a:t>Representatives of countries participating in the ACQF project involved in certain aspects and steps of the referencing process in an advisory and supportive role and as critical friends through peer reviews. </a:t>
                      </a:r>
                      <a:endParaRPr lang="en-US" sz="1200" dirty="0">
                        <a:solidFill>
                          <a:sysClr val="windowText" lastClr="000000"/>
                        </a:solidFill>
                        <a:effectLst/>
                        <a:latin typeface="Century Gothic" panose="020B0502020202020204" pitchFamily="34" charset="0"/>
                      </a:endParaRPr>
                    </a:p>
                    <a:p>
                      <a:pPr marL="203200" indent="-203200">
                        <a:lnSpc>
                          <a:spcPct val="115000"/>
                        </a:lnSpc>
                        <a:spcAft>
                          <a:spcPts val="0"/>
                        </a:spcAft>
                      </a:pPr>
                      <a:r>
                        <a:rPr lang="en-GB" sz="1600" dirty="0">
                          <a:solidFill>
                            <a:sysClr val="windowText" lastClr="000000"/>
                          </a:solidFill>
                          <a:effectLst/>
                          <a:latin typeface="Century Gothic" panose="020B0502020202020204" pitchFamily="34" charset="0"/>
                        </a:rPr>
                        <a:t> </a:t>
                      </a:r>
                      <a:endParaRPr lang="en-US" sz="1200" dirty="0">
                        <a:solidFill>
                          <a:sysClr val="windowText" lastClr="000000"/>
                        </a:solidFill>
                        <a:effectLst/>
                        <a:latin typeface="Century Gothic" panose="020B0502020202020204" pitchFamily="34" charset="0"/>
                      </a:endParaRPr>
                    </a:p>
                    <a:p>
                      <a:pPr marL="342900" lvl="0" indent="-342900">
                        <a:lnSpc>
                          <a:spcPct val="115000"/>
                        </a:lnSpc>
                        <a:spcAft>
                          <a:spcPts val="0"/>
                        </a:spcAft>
                        <a:buFont typeface="Wingdings" panose="05000000000000000000" pitchFamily="2" charset="2"/>
                        <a:buChar char=""/>
                      </a:pPr>
                      <a:r>
                        <a:rPr lang="en-GB" sz="1600" dirty="0">
                          <a:solidFill>
                            <a:sysClr val="windowText" lastClr="000000"/>
                          </a:solidFill>
                          <a:effectLst/>
                          <a:latin typeface="Century Gothic" panose="020B0502020202020204" pitchFamily="34" charset="0"/>
                        </a:rPr>
                        <a:t>The ACQF Governance Structure provides the platform by enabling countries to present progress in Forums organised and gain input. </a:t>
                      </a:r>
                      <a:endParaRPr lang="en-US" sz="1200" dirty="0">
                        <a:solidFill>
                          <a:sysClr val="windowText" lastClr="000000"/>
                        </a:solidFill>
                        <a:effectLst/>
                        <a:latin typeface="Century Gothic" panose="020B0502020202020204" pitchFamily="34" charset="0"/>
                      </a:endParaRPr>
                    </a:p>
                    <a:p>
                      <a:pPr marL="203200" indent="-203200">
                        <a:lnSpc>
                          <a:spcPct val="115000"/>
                        </a:lnSpc>
                        <a:spcAft>
                          <a:spcPts val="0"/>
                        </a:spcAft>
                      </a:pPr>
                      <a:r>
                        <a:rPr lang="en-GB" sz="1600" dirty="0">
                          <a:solidFill>
                            <a:sysClr val="windowText" lastClr="000000"/>
                          </a:solidFill>
                          <a:effectLst/>
                          <a:latin typeface="Century Gothic" panose="020B0502020202020204" pitchFamily="34" charset="0"/>
                        </a:rPr>
                        <a:t> </a:t>
                      </a:r>
                      <a:endParaRPr lang="en-US" sz="1200" dirty="0">
                        <a:solidFill>
                          <a:sysClr val="windowText" lastClr="000000"/>
                        </a:solidFill>
                        <a:effectLst/>
                        <a:latin typeface="Century Gothic" panose="020B0502020202020204" pitchFamily="34" charset="0"/>
                      </a:endParaRPr>
                    </a:p>
                    <a:p>
                      <a:pPr marL="342900" lvl="0" indent="-342900">
                        <a:lnSpc>
                          <a:spcPct val="115000"/>
                        </a:lnSpc>
                        <a:spcAft>
                          <a:spcPts val="0"/>
                        </a:spcAft>
                        <a:buFont typeface="Wingdings" panose="05000000000000000000" pitchFamily="2" charset="2"/>
                        <a:buChar char=""/>
                      </a:pPr>
                      <a:r>
                        <a:rPr lang="en-GB" sz="1600" dirty="0">
                          <a:solidFill>
                            <a:sysClr val="windowText" lastClr="000000"/>
                          </a:solidFill>
                          <a:effectLst/>
                          <a:latin typeface="Century Gothic" panose="020B0502020202020204" pitchFamily="34" charset="0"/>
                        </a:rPr>
                        <a:t>Involvement of two international experts. </a:t>
                      </a:r>
                      <a:endParaRPr lang="en-US" sz="12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4496" marR="64496" marT="0" marB="0"/>
                </a:tc>
                <a:extLst>
                  <a:ext uri="{0D108BD9-81ED-4DB2-BD59-A6C34878D82A}">
                    <a16:rowId xmlns:a16="http://schemas.microsoft.com/office/drawing/2014/main" val="1888713321"/>
                  </a:ext>
                </a:extLst>
              </a:tr>
              <a:tr h="1329267">
                <a:tc>
                  <a:txBody>
                    <a:bodyPr/>
                    <a:lstStyle/>
                    <a:p>
                      <a:pPr>
                        <a:lnSpc>
                          <a:spcPct val="115000"/>
                        </a:lnSpc>
                        <a:spcAft>
                          <a:spcPts val="0"/>
                        </a:spcAft>
                      </a:pPr>
                      <a:r>
                        <a:rPr lang="en-GB" sz="1600" dirty="0">
                          <a:solidFill>
                            <a:sysClr val="windowText" lastClr="000000"/>
                          </a:solidFill>
                          <a:effectLst/>
                          <a:latin typeface="Century Gothic" panose="020B0502020202020204" pitchFamily="34" charset="0"/>
                        </a:rPr>
                        <a:t>The referencing outcome is published by the participating country and the ACQF network </a:t>
                      </a:r>
                      <a:endParaRPr lang="en-US" sz="1200" dirty="0">
                        <a:solidFill>
                          <a:sysClr val="windowText" lastClr="000000"/>
                        </a:solidFill>
                        <a:effectLst/>
                        <a:latin typeface="Century Gothic" panose="020B0502020202020204" pitchFamily="34" charset="0"/>
                      </a:endParaRPr>
                    </a:p>
                    <a:p>
                      <a:pPr>
                        <a:lnSpc>
                          <a:spcPct val="115000"/>
                        </a:lnSpc>
                        <a:spcAft>
                          <a:spcPts val="0"/>
                        </a:spcAft>
                      </a:pPr>
                      <a:r>
                        <a:rPr lang="en-GB" sz="1600" dirty="0">
                          <a:solidFill>
                            <a:sysClr val="windowText" lastClr="000000"/>
                          </a:solidFill>
                          <a:effectLst/>
                          <a:latin typeface="Century Gothic" panose="020B0502020202020204" pitchFamily="34" charset="0"/>
                        </a:rPr>
                        <a:t> </a:t>
                      </a:r>
                      <a:endParaRPr lang="en-US" sz="12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4496" marR="64496" marT="0" marB="0"/>
                </a:tc>
                <a:tc>
                  <a:txBody>
                    <a:bodyPr/>
                    <a:lstStyle/>
                    <a:p>
                      <a:pPr>
                        <a:lnSpc>
                          <a:spcPct val="115000"/>
                        </a:lnSpc>
                        <a:spcAft>
                          <a:spcPts val="0"/>
                        </a:spcAft>
                      </a:pPr>
                      <a:r>
                        <a:rPr lang="en-GB" sz="1600" dirty="0">
                          <a:solidFill>
                            <a:sysClr val="windowText" lastClr="000000"/>
                          </a:solidFill>
                          <a:effectLst/>
                          <a:latin typeface="Century Gothic" panose="020B0502020202020204" pitchFamily="34" charset="0"/>
                        </a:rPr>
                        <a:t>The referencing report once validated by the ACQF Governance Structure will be:</a:t>
                      </a:r>
                      <a:endParaRPr lang="en-US" sz="1200" dirty="0">
                        <a:solidFill>
                          <a:sysClr val="windowText" lastClr="000000"/>
                        </a:solidFill>
                        <a:effectLst/>
                        <a:latin typeface="Century Gothic" panose="020B0502020202020204" pitchFamily="34" charset="0"/>
                      </a:endParaRPr>
                    </a:p>
                    <a:p>
                      <a:pPr marL="803275" lvl="0" indent="-285750">
                        <a:lnSpc>
                          <a:spcPct val="115000"/>
                        </a:lnSpc>
                        <a:spcAft>
                          <a:spcPts val="0"/>
                        </a:spcAft>
                        <a:buFont typeface="Wingdings" panose="05000000000000000000" pitchFamily="2" charset="2"/>
                        <a:buChar char="q"/>
                      </a:pPr>
                      <a:r>
                        <a:rPr lang="en-GB" sz="1600" dirty="0">
                          <a:solidFill>
                            <a:sysClr val="windowText" lastClr="000000"/>
                          </a:solidFill>
                          <a:effectLst/>
                          <a:latin typeface="Century Gothic" panose="020B0502020202020204" pitchFamily="34" charset="0"/>
                        </a:rPr>
                        <a:t>circulated to stakeholders </a:t>
                      </a:r>
                      <a:endParaRPr lang="en-US" sz="1200" dirty="0">
                        <a:solidFill>
                          <a:sysClr val="windowText" lastClr="000000"/>
                        </a:solidFill>
                        <a:effectLst/>
                        <a:latin typeface="Century Gothic" panose="020B0502020202020204" pitchFamily="34" charset="0"/>
                      </a:endParaRPr>
                    </a:p>
                    <a:p>
                      <a:pPr marL="803275" lvl="0" indent="-285750">
                        <a:lnSpc>
                          <a:spcPct val="115000"/>
                        </a:lnSpc>
                        <a:spcAft>
                          <a:spcPts val="0"/>
                        </a:spcAft>
                        <a:buFont typeface="Wingdings" panose="05000000000000000000" pitchFamily="2" charset="2"/>
                        <a:buChar char="q"/>
                      </a:pPr>
                      <a:r>
                        <a:rPr lang="en-GB" sz="1600" dirty="0">
                          <a:solidFill>
                            <a:sysClr val="windowText" lastClr="000000"/>
                          </a:solidFill>
                          <a:effectLst/>
                          <a:latin typeface="Century Gothic" panose="020B0502020202020204" pitchFamily="34" charset="0"/>
                        </a:rPr>
                        <a:t>published on the SQA website </a:t>
                      </a:r>
                      <a:endParaRPr lang="en-US" sz="1200" dirty="0">
                        <a:solidFill>
                          <a:sysClr val="windowText" lastClr="000000"/>
                        </a:solidFill>
                        <a:effectLst/>
                        <a:latin typeface="Century Gothic" panose="020B0502020202020204" pitchFamily="34" charset="0"/>
                      </a:endParaRPr>
                    </a:p>
                    <a:p>
                      <a:pPr marL="803275" lvl="0" indent="-285750">
                        <a:lnSpc>
                          <a:spcPct val="115000"/>
                        </a:lnSpc>
                        <a:spcAft>
                          <a:spcPts val="0"/>
                        </a:spcAft>
                        <a:buFont typeface="Wingdings" panose="05000000000000000000" pitchFamily="2" charset="2"/>
                        <a:buChar char="q"/>
                      </a:pPr>
                      <a:r>
                        <a:rPr lang="en-GB" sz="1600" dirty="0">
                          <a:solidFill>
                            <a:sysClr val="windowText" lastClr="000000"/>
                          </a:solidFill>
                          <a:effectLst/>
                          <a:latin typeface="Century Gothic" panose="020B0502020202020204" pitchFamily="34" charset="0"/>
                        </a:rPr>
                        <a:t>published on the ACQF dedicated website </a:t>
                      </a:r>
                      <a:endParaRPr lang="en-US" sz="1200" dirty="0">
                        <a:solidFill>
                          <a:sysClr val="windowText" lastClr="000000"/>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4496" marR="64496" marT="0" marB="0"/>
                </a:tc>
                <a:extLst>
                  <a:ext uri="{0D108BD9-81ED-4DB2-BD59-A6C34878D82A}">
                    <a16:rowId xmlns:a16="http://schemas.microsoft.com/office/drawing/2014/main" val="3970975635"/>
                  </a:ext>
                </a:extLst>
              </a:tr>
            </a:tbl>
          </a:graphicData>
        </a:graphic>
      </p:graphicFrame>
    </p:spTree>
    <p:extLst>
      <p:ext uri="{BB962C8B-B14F-4D97-AF65-F5344CB8AC3E}">
        <p14:creationId xmlns:p14="http://schemas.microsoft.com/office/powerpoint/2010/main" val="7393695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7944" y="358676"/>
            <a:ext cx="7454411" cy="1166698"/>
          </a:xfrm>
        </p:spPr>
        <p:txBody>
          <a:bodyPr>
            <a:normAutofit fontScale="90000"/>
          </a:bodyPr>
          <a:lstStyle/>
          <a:p>
            <a:r>
              <a:rPr lang="en-US" sz="4000" b="1" dirty="0">
                <a:latin typeface="Century Gothic" panose="020B0502020202020204" pitchFamily="34" charset="0"/>
              </a:rPr>
              <a:t>Governance &amp; follow-up cont.</a:t>
            </a:r>
          </a:p>
        </p:txBody>
      </p:sp>
      <p:pic>
        <p:nvPicPr>
          <p:cNvPr id="4" name="Picture 3">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616846" y="5768411"/>
            <a:ext cx="1575153" cy="999055"/>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644470406"/>
              </p:ext>
            </p:extLst>
          </p:nvPr>
        </p:nvGraphicFramePr>
        <p:xfrm>
          <a:off x="463014" y="1489663"/>
          <a:ext cx="10941408" cy="5277803"/>
        </p:xfrm>
        <a:graphic>
          <a:graphicData uri="http://schemas.openxmlformats.org/drawingml/2006/table">
            <a:tbl>
              <a:tblPr firstRow="1" firstCol="1" bandRow="1">
                <a:tableStyleId>{F5AB1C69-6EDB-4FF4-983F-18BD219EF322}</a:tableStyleId>
              </a:tblPr>
              <a:tblGrid>
                <a:gridCol w="3697863">
                  <a:extLst>
                    <a:ext uri="{9D8B030D-6E8A-4147-A177-3AD203B41FA5}">
                      <a16:colId xmlns:a16="http://schemas.microsoft.com/office/drawing/2014/main" val="2698014329"/>
                    </a:ext>
                  </a:extLst>
                </a:gridCol>
                <a:gridCol w="7243545">
                  <a:extLst>
                    <a:ext uri="{9D8B030D-6E8A-4147-A177-3AD203B41FA5}">
                      <a16:colId xmlns:a16="http://schemas.microsoft.com/office/drawing/2014/main" val="1048620945"/>
                    </a:ext>
                  </a:extLst>
                </a:gridCol>
              </a:tblGrid>
              <a:tr h="4691641">
                <a:tc>
                  <a:txBody>
                    <a:bodyPr/>
                    <a:lstStyle/>
                    <a:p>
                      <a:pPr>
                        <a:lnSpc>
                          <a:spcPct val="115000"/>
                        </a:lnSpc>
                        <a:spcAft>
                          <a:spcPts val="0"/>
                        </a:spcAft>
                      </a:pPr>
                      <a:r>
                        <a:rPr lang="en-GB" sz="1800" dirty="0">
                          <a:effectLst/>
                          <a:latin typeface="Century Gothic" panose="020B0502020202020204" pitchFamily="34" charset="0"/>
                        </a:rPr>
                        <a:t>All newly issued documents related to qualifications that are part of the national qualifications framework (e.g.: certificates, diplomas, transcripts) and qualifications registers will contain a clear reference to the appropriate ACQF level, based on national legislation and procedures.</a:t>
                      </a:r>
                      <a:endParaRPr lang="en-US" sz="1600" dirty="0">
                        <a:effectLst/>
                        <a:latin typeface="Century Gothic" panose="020B0502020202020204" pitchFamily="34" charset="0"/>
                      </a:endParaRPr>
                    </a:p>
                    <a:p>
                      <a:pPr>
                        <a:lnSpc>
                          <a:spcPct val="115000"/>
                        </a:lnSpc>
                        <a:spcAft>
                          <a:spcPts val="0"/>
                        </a:spcAft>
                      </a:pPr>
                      <a:r>
                        <a:rPr lang="en-GB" sz="1800" dirty="0">
                          <a:effectLst/>
                          <a:latin typeface="Century Gothic" panose="020B0502020202020204" pitchFamily="34" charset="0"/>
                        </a:rPr>
                        <a:t> </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15000"/>
                        </a:lnSpc>
                        <a:spcAft>
                          <a:spcPts val="0"/>
                        </a:spcAft>
                        <a:buFont typeface="Wingdings" panose="05000000000000000000" pitchFamily="2" charset="2"/>
                        <a:buChar char=""/>
                      </a:pPr>
                      <a:r>
                        <a:rPr lang="en-GB" sz="1800" b="0" dirty="0">
                          <a:solidFill>
                            <a:schemeClr val="tx1"/>
                          </a:solidFill>
                          <a:effectLst/>
                          <a:latin typeface="Century Gothic" panose="020B0502020202020204" pitchFamily="34" charset="0"/>
                        </a:rPr>
                        <a:t>Qualifications uploaded in our qualifications register will contain a field for ACQF levels.</a:t>
                      </a:r>
                      <a:endParaRPr lang="en-US" sz="1600" b="0" dirty="0">
                        <a:solidFill>
                          <a:schemeClr val="tx1"/>
                        </a:solidFill>
                        <a:effectLst/>
                        <a:latin typeface="Century Gothic" panose="020B0502020202020204" pitchFamily="34" charset="0"/>
                      </a:endParaRPr>
                    </a:p>
                    <a:p>
                      <a:pPr marL="203200" indent="-203200">
                        <a:lnSpc>
                          <a:spcPct val="115000"/>
                        </a:lnSpc>
                        <a:spcAft>
                          <a:spcPts val="0"/>
                        </a:spcAft>
                      </a:pPr>
                      <a:r>
                        <a:rPr lang="en-GB" sz="1800" b="0" dirty="0">
                          <a:solidFill>
                            <a:schemeClr val="tx1"/>
                          </a:solidFill>
                          <a:effectLst/>
                          <a:latin typeface="Century Gothic" panose="020B0502020202020204" pitchFamily="34" charset="0"/>
                        </a:rPr>
                        <a:t> </a:t>
                      </a:r>
                      <a:endParaRPr lang="en-US" sz="1600" b="0" dirty="0">
                        <a:solidFill>
                          <a:schemeClr val="tx1"/>
                        </a:solidFill>
                        <a:effectLst/>
                        <a:latin typeface="Century Gothic" panose="020B0502020202020204" pitchFamily="34" charset="0"/>
                      </a:endParaRPr>
                    </a:p>
                    <a:p>
                      <a:pPr marL="342900" lvl="0" indent="-342900">
                        <a:lnSpc>
                          <a:spcPct val="115000"/>
                        </a:lnSpc>
                        <a:spcAft>
                          <a:spcPts val="0"/>
                        </a:spcAft>
                        <a:buFont typeface="Wingdings" panose="05000000000000000000" pitchFamily="2" charset="2"/>
                        <a:buChar char=""/>
                      </a:pPr>
                      <a:r>
                        <a:rPr lang="en-GB" sz="1800" b="0" dirty="0">
                          <a:solidFill>
                            <a:schemeClr val="tx1"/>
                          </a:solidFill>
                          <a:effectLst/>
                          <a:latin typeface="Century Gothic" panose="020B0502020202020204" pitchFamily="34" charset="0"/>
                        </a:rPr>
                        <a:t>The National Qualifications Framework Regulations, 2025 makes provision for issued documents related to qualifications that are part of the SNQF to be endorsed by and include such information as may be determined by the competent national authority (SQA). </a:t>
                      </a:r>
                      <a:endParaRPr lang="en-US" sz="1600" b="0" dirty="0">
                        <a:solidFill>
                          <a:schemeClr val="tx1"/>
                        </a:solidFill>
                        <a:effectLst/>
                        <a:latin typeface="Century Gothic" panose="020B0502020202020204" pitchFamily="34" charset="0"/>
                      </a:endParaRPr>
                    </a:p>
                    <a:p>
                      <a:pPr marL="457200">
                        <a:lnSpc>
                          <a:spcPct val="107000"/>
                        </a:lnSpc>
                        <a:spcAft>
                          <a:spcPts val="0"/>
                        </a:spcAft>
                      </a:pPr>
                      <a:r>
                        <a:rPr lang="en-GB" sz="1800" b="0" dirty="0">
                          <a:solidFill>
                            <a:schemeClr val="tx1"/>
                          </a:solidFill>
                          <a:effectLst/>
                          <a:latin typeface="Century Gothic" panose="020B0502020202020204" pitchFamily="34" charset="0"/>
                        </a:rPr>
                        <a:t> </a:t>
                      </a:r>
                      <a:endParaRPr lang="en-US" sz="1600" b="0" dirty="0">
                        <a:solidFill>
                          <a:schemeClr val="tx1"/>
                        </a:solidFill>
                        <a:effectLst/>
                        <a:latin typeface="Century Gothic" panose="020B0502020202020204" pitchFamily="34" charset="0"/>
                      </a:endParaRPr>
                    </a:p>
                    <a:p>
                      <a:pPr marL="717550" lvl="0" indent="-465138">
                        <a:lnSpc>
                          <a:spcPct val="115000"/>
                        </a:lnSpc>
                        <a:spcAft>
                          <a:spcPts val="0"/>
                        </a:spcAft>
                        <a:buFont typeface="Courier New" panose="02070309020205020404" pitchFamily="49" charset="0"/>
                        <a:buChar char="o"/>
                      </a:pPr>
                      <a:r>
                        <a:rPr lang="en-GB" sz="1800" b="0" dirty="0">
                          <a:solidFill>
                            <a:schemeClr val="tx1"/>
                          </a:solidFill>
                          <a:effectLst/>
                          <a:latin typeface="Century Gothic" panose="020B0502020202020204" pitchFamily="34" charset="0"/>
                        </a:rPr>
                        <a:t>Regulation 67. (3): ‘Certificates issued for qualifications in the National Qualifications Framework shall be endorsed in the manner determined by the Authority.’</a:t>
                      </a:r>
                      <a:endParaRPr lang="en-US" sz="1600" b="0" dirty="0">
                        <a:solidFill>
                          <a:schemeClr val="tx1"/>
                        </a:solidFill>
                        <a:effectLst/>
                        <a:latin typeface="Century Gothic" panose="020B0502020202020204" pitchFamily="34" charset="0"/>
                      </a:endParaRPr>
                    </a:p>
                    <a:p>
                      <a:pPr marL="717550" indent="-465138">
                        <a:lnSpc>
                          <a:spcPct val="115000"/>
                        </a:lnSpc>
                        <a:spcAft>
                          <a:spcPts val="0"/>
                        </a:spcAft>
                        <a:buFont typeface="Courier New" panose="02070309020205020404" pitchFamily="49" charset="0"/>
                        <a:buChar char="o"/>
                      </a:pPr>
                      <a:endParaRPr lang="en-US" sz="1600" b="0" dirty="0">
                        <a:solidFill>
                          <a:schemeClr val="tx1"/>
                        </a:solidFill>
                        <a:effectLst/>
                        <a:latin typeface="Century Gothic" panose="020B0502020202020204" pitchFamily="34" charset="0"/>
                      </a:endParaRPr>
                    </a:p>
                    <a:p>
                      <a:pPr marL="717550" lvl="0" indent="-465138">
                        <a:lnSpc>
                          <a:spcPct val="115000"/>
                        </a:lnSpc>
                        <a:spcAft>
                          <a:spcPts val="0"/>
                        </a:spcAft>
                        <a:buFont typeface="Courier New" panose="02070309020205020404" pitchFamily="49" charset="0"/>
                        <a:buChar char="o"/>
                      </a:pPr>
                      <a:r>
                        <a:rPr lang="en-GB" sz="1800" b="0" dirty="0">
                          <a:solidFill>
                            <a:schemeClr val="tx1"/>
                          </a:solidFill>
                          <a:effectLst/>
                          <a:latin typeface="Century Gothic" panose="020B0502020202020204" pitchFamily="34" charset="0"/>
                        </a:rPr>
                        <a:t>Regulation 68. (2) (e): ‘the design of the transcript shall be the responsibility of the provider but the content shall include […] such other information as may be determined by the Authority.’</a:t>
                      </a:r>
                      <a:endParaRPr lang="en-US" sz="1600" b="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solidFill>
                      <a:srgbClr val="E1E1E1"/>
                    </a:solidFill>
                  </a:tcPr>
                </a:tc>
                <a:extLst>
                  <a:ext uri="{0D108BD9-81ED-4DB2-BD59-A6C34878D82A}">
                    <a16:rowId xmlns:a16="http://schemas.microsoft.com/office/drawing/2014/main" val="1959200140"/>
                  </a:ext>
                </a:extLst>
              </a:tr>
            </a:tbl>
          </a:graphicData>
        </a:graphic>
      </p:graphicFrame>
    </p:spTree>
    <p:extLst>
      <p:ext uri="{BB962C8B-B14F-4D97-AF65-F5344CB8AC3E}">
        <p14:creationId xmlns:p14="http://schemas.microsoft.com/office/powerpoint/2010/main" val="3987056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4781" y="1539984"/>
            <a:ext cx="10090484" cy="4703512"/>
          </a:xfrm>
        </p:spPr>
        <p:txBody>
          <a:bodyPr>
            <a:normAutofit fontScale="92500" lnSpcReduction="10000"/>
          </a:bodyPr>
          <a:lstStyle/>
          <a:p>
            <a:pPr>
              <a:lnSpc>
                <a:spcPct val="150000"/>
              </a:lnSpc>
            </a:pPr>
            <a:r>
              <a:rPr lang="en-GB" dirty="0"/>
              <a:t>Absence of a Centralised Information Management System</a:t>
            </a:r>
          </a:p>
          <a:p>
            <a:pPr>
              <a:lnSpc>
                <a:spcPct val="150000"/>
              </a:lnSpc>
            </a:pPr>
            <a:r>
              <a:rPr lang="en-GB" dirty="0"/>
              <a:t>Weak internal quality assurance mechanisms</a:t>
            </a:r>
          </a:p>
          <a:p>
            <a:pPr>
              <a:lnSpc>
                <a:spcPct val="150000"/>
              </a:lnSpc>
            </a:pPr>
            <a:r>
              <a:rPr lang="en-GB" dirty="0"/>
              <a:t>Need for external review</a:t>
            </a:r>
          </a:p>
          <a:p>
            <a:pPr>
              <a:lnSpc>
                <a:spcPct val="150000"/>
              </a:lnSpc>
            </a:pPr>
            <a:r>
              <a:rPr lang="en-GB" dirty="0"/>
              <a:t>Inadequate stakeholder involvement in qualification design</a:t>
            </a:r>
          </a:p>
          <a:p>
            <a:pPr>
              <a:lnSpc>
                <a:spcPct val="150000"/>
              </a:lnSpc>
            </a:pPr>
            <a:r>
              <a:rPr lang="en-GB" dirty="0"/>
              <a:t>Definition of the three domains of learning of the SNQF </a:t>
            </a:r>
          </a:p>
          <a:p>
            <a:pPr>
              <a:lnSpc>
                <a:spcPct val="150000"/>
              </a:lnSpc>
            </a:pPr>
            <a:r>
              <a:rPr lang="en-GB" dirty="0"/>
              <a:t>Clarifying the scope of the domains of learning</a:t>
            </a:r>
          </a:p>
          <a:p>
            <a:pPr>
              <a:lnSpc>
                <a:spcPct val="150000"/>
              </a:lnSpc>
            </a:pPr>
            <a:r>
              <a:rPr lang="en-GB" dirty="0"/>
              <a:t>Lack of systematic data on qualification effectiveness</a:t>
            </a:r>
          </a:p>
        </p:txBody>
      </p:sp>
      <p:sp>
        <p:nvSpPr>
          <p:cNvPr id="4" name="Title 1"/>
          <p:cNvSpPr txBox="1">
            <a:spLocks/>
          </p:cNvSpPr>
          <p:nvPr/>
        </p:nvSpPr>
        <p:spPr>
          <a:xfrm>
            <a:off x="1923219" y="353232"/>
            <a:ext cx="7839535"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atin typeface="Century Gothic" panose="020B0502020202020204" pitchFamily="34" charset="0"/>
              </a:rPr>
              <a:t>Issues to be addressed</a:t>
            </a:r>
            <a:endParaRPr lang="en-US" sz="4000" dirty="0">
              <a:latin typeface="Century Gothic" panose="020B0502020202020204" pitchFamily="34" charset="0"/>
            </a:endParaRPr>
          </a:p>
        </p:txBody>
      </p:sp>
      <p:pic>
        <p:nvPicPr>
          <p:cNvPr id="5" name="Picture 4">
            <a:extLst>
              <a:ext uri="{FF2B5EF4-FFF2-40B4-BE49-F238E27FC236}">
                <a16:creationId xmlns:a16="http://schemas.microsoft.com/office/drawing/2014/main" id="{C2C1F494-92EF-A792-6721-B68CF0D0E7EF}"/>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539774" y="5719527"/>
            <a:ext cx="1652226" cy="1047939"/>
          </a:xfrm>
          <a:prstGeom prst="rect">
            <a:avLst/>
          </a:prstGeom>
        </p:spPr>
      </p:pic>
    </p:spTree>
    <p:extLst>
      <p:ext uri="{BB962C8B-B14F-4D97-AF65-F5344CB8AC3E}">
        <p14:creationId xmlns:p14="http://schemas.microsoft.com/office/powerpoint/2010/main" val="5613068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36ABA-D7BF-6D3C-F7C8-7CAFBD459A9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585C0BB-3C08-261D-CC21-435698C98756}"/>
              </a:ext>
            </a:extLst>
          </p:cNvPr>
          <p:cNvSpPr txBox="1">
            <a:spLocks/>
          </p:cNvSpPr>
          <p:nvPr/>
        </p:nvSpPr>
        <p:spPr>
          <a:xfrm>
            <a:off x="1234441" y="-323424"/>
            <a:ext cx="8491738"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bg1"/>
                </a:solidFill>
                <a:latin typeface="Century Gothic" panose="020B0502020202020204" pitchFamily="34" charset="0"/>
              </a:rPr>
              <a:t>Roadmap for addressing the issues</a:t>
            </a:r>
            <a:endParaRPr lang="en-US" sz="3600" dirty="0">
              <a:solidFill>
                <a:schemeClr val="bg1"/>
              </a:solidFill>
              <a:latin typeface="Century Gothic" panose="020B0502020202020204" pitchFamily="34" charset="0"/>
            </a:endParaRPr>
          </a:p>
        </p:txBody>
      </p:sp>
      <p:graphicFrame>
        <p:nvGraphicFramePr>
          <p:cNvPr id="9" name="Table 8">
            <a:extLst>
              <a:ext uri="{FF2B5EF4-FFF2-40B4-BE49-F238E27FC236}">
                <a16:creationId xmlns:a16="http://schemas.microsoft.com/office/drawing/2014/main" id="{252BB613-6DCE-295B-0158-14D7DB141DEA}"/>
              </a:ext>
            </a:extLst>
          </p:cNvPr>
          <p:cNvGraphicFramePr>
            <a:graphicFrameLocks noGrp="1"/>
          </p:cNvGraphicFramePr>
          <p:nvPr>
            <p:extLst>
              <p:ext uri="{D42A27DB-BD31-4B8C-83A1-F6EECF244321}">
                <p14:modId xmlns:p14="http://schemas.microsoft.com/office/powerpoint/2010/main" val="110991764"/>
              </p:ext>
            </p:extLst>
          </p:nvPr>
        </p:nvGraphicFramePr>
        <p:xfrm>
          <a:off x="164592" y="914399"/>
          <a:ext cx="11612881" cy="5720525"/>
        </p:xfrm>
        <a:graphic>
          <a:graphicData uri="http://schemas.openxmlformats.org/drawingml/2006/table">
            <a:tbl>
              <a:tblPr firstRow="1" firstCol="1" bandRow="1">
                <a:tableStyleId>{5C22544A-7EE6-4342-B048-85BDC9FD1C3A}</a:tableStyleId>
              </a:tblPr>
              <a:tblGrid>
                <a:gridCol w="1447666">
                  <a:extLst>
                    <a:ext uri="{9D8B030D-6E8A-4147-A177-3AD203B41FA5}">
                      <a16:colId xmlns:a16="http://schemas.microsoft.com/office/drawing/2014/main" val="2823958677"/>
                    </a:ext>
                  </a:extLst>
                </a:gridCol>
                <a:gridCol w="2357001">
                  <a:extLst>
                    <a:ext uri="{9D8B030D-6E8A-4147-A177-3AD203B41FA5}">
                      <a16:colId xmlns:a16="http://schemas.microsoft.com/office/drawing/2014/main" val="3921543750"/>
                    </a:ext>
                  </a:extLst>
                </a:gridCol>
                <a:gridCol w="2357001">
                  <a:extLst>
                    <a:ext uri="{9D8B030D-6E8A-4147-A177-3AD203B41FA5}">
                      <a16:colId xmlns:a16="http://schemas.microsoft.com/office/drawing/2014/main" val="2690331881"/>
                    </a:ext>
                  </a:extLst>
                </a:gridCol>
                <a:gridCol w="1134954">
                  <a:extLst>
                    <a:ext uri="{9D8B030D-6E8A-4147-A177-3AD203B41FA5}">
                      <a16:colId xmlns:a16="http://schemas.microsoft.com/office/drawing/2014/main" val="2192544275"/>
                    </a:ext>
                  </a:extLst>
                </a:gridCol>
                <a:gridCol w="969554">
                  <a:extLst>
                    <a:ext uri="{9D8B030D-6E8A-4147-A177-3AD203B41FA5}">
                      <a16:colId xmlns:a16="http://schemas.microsoft.com/office/drawing/2014/main" val="2497410295"/>
                    </a:ext>
                  </a:extLst>
                </a:gridCol>
                <a:gridCol w="1106424">
                  <a:extLst>
                    <a:ext uri="{9D8B030D-6E8A-4147-A177-3AD203B41FA5}">
                      <a16:colId xmlns:a16="http://schemas.microsoft.com/office/drawing/2014/main" val="579346020"/>
                    </a:ext>
                  </a:extLst>
                </a:gridCol>
                <a:gridCol w="2240281">
                  <a:extLst>
                    <a:ext uri="{9D8B030D-6E8A-4147-A177-3AD203B41FA5}">
                      <a16:colId xmlns:a16="http://schemas.microsoft.com/office/drawing/2014/main" val="1730929954"/>
                    </a:ext>
                  </a:extLst>
                </a:gridCol>
              </a:tblGrid>
              <a:tr h="519066">
                <a:tc>
                  <a:txBody>
                    <a:bodyPr/>
                    <a:lstStyle/>
                    <a:p>
                      <a:pPr algn="ctr">
                        <a:lnSpc>
                          <a:spcPct val="107000"/>
                        </a:lnSpc>
                        <a:spcAft>
                          <a:spcPts val="800"/>
                        </a:spcAft>
                        <a:buNone/>
                      </a:pPr>
                      <a:r>
                        <a:rPr lang="en-US" sz="2000" dirty="0">
                          <a:effectLst/>
                          <a:latin typeface="Century Gothic" panose="020B0502020202020204" pitchFamily="34" charset="0"/>
                        </a:rPr>
                        <a:t>Phase</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Issue / Action Area</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Objective</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Timeline</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Priority</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Existing Status</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Dependencies</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2186351766"/>
                  </a:ext>
                </a:extLst>
              </a:tr>
              <a:tr h="1018451">
                <a:tc rowSpan="3">
                  <a:txBody>
                    <a:bodyPr/>
                    <a:lstStyle/>
                    <a:p>
                      <a:pPr algn="ctr">
                        <a:lnSpc>
                          <a:spcPct val="107000"/>
                        </a:lnSpc>
                        <a:spcAft>
                          <a:spcPts val="800"/>
                        </a:spcAft>
                        <a:buNone/>
                      </a:pPr>
                      <a:r>
                        <a:rPr lang="en-US" sz="1800" dirty="0">
                          <a:effectLst/>
                          <a:latin typeface="Century Gothic" panose="020B0502020202020204" pitchFamily="34" charset="0"/>
                        </a:rPr>
                        <a:t>Phase 1: Immediate Foundations (1</a:t>
                      </a:r>
                      <a:r>
                        <a:rPr lang="en-US" sz="1800" baseline="30000" dirty="0">
                          <a:effectLst/>
                          <a:latin typeface="Century Gothic" panose="020B0502020202020204" pitchFamily="34" charset="0"/>
                        </a:rPr>
                        <a:t>st</a:t>
                      </a:r>
                      <a:r>
                        <a:rPr lang="en-US" sz="1800" dirty="0">
                          <a:effectLst/>
                          <a:latin typeface="Century Gothic" panose="020B0502020202020204" pitchFamily="34" charset="0"/>
                        </a:rPr>
                        <a:t> - 4</a:t>
                      </a:r>
                      <a:r>
                        <a:rPr lang="en-US" sz="1800" baseline="30000" dirty="0">
                          <a:effectLst/>
                          <a:latin typeface="Century Gothic" panose="020B0502020202020204" pitchFamily="34" charset="0"/>
                        </a:rPr>
                        <a:t>th</a:t>
                      </a:r>
                      <a:r>
                        <a:rPr lang="en-US" sz="1800" dirty="0">
                          <a:effectLst/>
                          <a:latin typeface="Century Gothic" panose="020B0502020202020204" pitchFamily="34" charset="0"/>
                        </a:rPr>
                        <a:t> quarter 2027)</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dirty="0">
                          <a:effectLst/>
                          <a:latin typeface="Century Gothic" panose="020B0502020202020204" pitchFamily="34" charset="0"/>
                        </a:rPr>
                        <a:t>Define SNQF Domains &amp; Scope</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Define and clarify the three domains of learning and competency expectations.</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1</a:t>
                      </a:r>
                      <a:r>
                        <a:rPr lang="en-US" sz="1800" baseline="30000">
                          <a:effectLst/>
                          <a:latin typeface="Century Gothic" panose="020B0502020202020204" pitchFamily="34" charset="0"/>
                        </a:rPr>
                        <a:t>st</a:t>
                      </a:r>
                      <a:r>
                        <a:rPr lang="en-US" sz="1800">
                          <a:effectLst/>
                          <a:latin typeface="Century Gothic" panose="020B0502020202020204" pitchFamily="34" charset="0"/>
                        </a:rPr>
                        <a:t> quarter 2027</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High</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Low</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Must precede external review</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3479463478"/>
                  </a:ext>
                </a:extLst>
              </a:tr>
              <a:tr h="700923">
                <a:tc vMerge="1">
                  <a:txBody>
                    <a:bodyPr/>
                    <a:lstStyle/>
                    <a:p>
                      <a:endParaRPr lang="en-SC"/>
                    </a:p>
                  </a:txBody>
                  <a:tcPr/>
                </a:tc>
                <a:tc>
                  <a:txBody>
                    <a:bodyPr/>
                    <a:lstStyle/>
                    <a:p>
                      <a:pPr>
                        <a:lnSpc>
                          <a:spcPct val="107000"/>
                        </a:lnSpc>
                        <a:spcAft>
                          <a:spcPts val="800"/>
                        </a:spcAft>
                        <a:buNone/>
                      </a:pPr>
                      <a:r>
                        <a:rPr lang="en-US" sz="1800" dirty="0">
                          <a:effectLst/>
                          <a:latin typeface="Century Gothic" panose="020B0502020202020204" pitchFamily="34" charset="0"/>
                        </a:rPr>
                        <a:t>Develop Internal Quality Assurance (QA) Framework</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Develop an internal Quality Assurance Policy and Framework</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2</a:t>
                      </a:r>
                      <a:r>
                        <a:rPr lang="en-US" sz="1800" baseline="30000">
                          <a:effectLst/>
                          <a:latin typeface="Century Gothic" panose="020B0502020202020204" pitchFamily="34" charset="0"/>
                        </a:rPr>
                        <a:t>nd</a:t>
                      </a:r>
                      <a:r>
                        <a:rPr lang="en-US" sz="1800">
                          <a:effectLst/>
                          <a:latin typeface="Century Gothic" panose="020B0502020202020204" pitchFamily="34" charset="0"/>
                        </a:rPr>
                        <a:t> to 4</a:t>
                      </a:r>
                      <a:r>
                        <a:rPr lang="en-US" sz="1800" baseline="30000">
                          <a:effectLst/>
                          <a:latin typeface="Century Gothic" panose="020B0502020202020204" pitchFamily="34" charset="0"/>
                        </a:rPr>
                        <a:t>th</a:t>
                      </a:r>
                      <a:r>
                        <a:rPr lang="en-US" sz="1800">
                          <a:effectLst/>
                          <a:latin typeface="Century Gothic" panose="020B0502020202020204" pitchFamily="34" charset="0"/>
                        </a:rPr>
                        <a:t> quarter 2027</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High</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Medium</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Availability of financial resources for consultancy</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950881078"/>
                  </a:ext>
                </a:extLst>
              </a:tr>
              <a:tr h="2498154">
                <a:tc vMerge="1">
                  <a:txBody>
                    <a:bodyPr/>
                    <a:lstStyle/>
                    <a:p>
                      <a:endParaRPr lang="en-SC"/>
                    </a:p>
                  </a:txBody>
                  <a:tcPr/>
                </a:tc>
                <a:tc>
                  <a:txBody>
                    <a:bodyPr/>
                    <a:lstStyle/>
                    <a:p>
                      <a:pPr>
                        <a:lnSpc>
                          <a:spcPct val="107000"/>
                        </a:lnSpc>
                        <a:spcAft>
                          <a:spcPts val="800"/>
                        </a:spcAft>
                        <a:buNone/>
                      </a:pPr>
                      <a:r>
                        <a:rPr lang="en-US" sz="1800" dirty="0">
                          <a:effectLst/>
                          <a:latin typeface="Century Gothic" panose="020B0502020202020204" pitchFamily="34" charset="0"/>
                        </a:rPr>
                        <a:t>Improve Stakeholder participation in qualification design </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Develop a plan for systematic and structured stakeholder engagement and implement. </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2</a:t>
                      </a:r>
                      <a:r>
                        <a:rPr lang="en-US" sz="1800" baseline="30000">
                          <a:effectLst/>
                          <a:latin typeface="Century Gothic" panose="020B0502020202020204" pitchFamily="34" charset="0"/>
                        </a:rPr>
                        <a:t>nd</a:t>
                      </a:r>
                      <a:r>
                        <a:rPr lang="en-US" sz="1800">
                          <a:effectLst/>
                          <a:latin typeface="Century Gothic" panose="020B0502020202020204" pitchFamily="34" charset="0"/>
                        </a:rPr>
                        <a:t> to 4</a:t>
                      </a:r>
                      <a:r>
                        <a:rPr lang="en-US" sz="1800" baseline="30000">
                          <a:effectLst/>
                          <a:latin typeface="Century Gothic" panose="020B0502020202020204" pitchFamily="34" charset="0"/>
                        </a:rPr>
                        <a:t>th</a:t>
                      </a:r>
                      <a:r>
                        <a:rPr lang="en-US" sz="1800">
                          <a:effectLst/>
                          <a:latin typeface="Century Gothic" panose="020B0502020202020204" pitchFamily="34" charset="0"/>
                        </a:rPr>
                        <a:t> quarter 2027 and ongoing for implementation</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High</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Medium</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dirty="0">
                          <a:effectLst/>
                          <a:latin typeface="Century Gothic" panose="020B0502020202020204" pitchFamily="34" charset="0"/>
                        </a:rPr>
                        <a:t>Supports QA framework </a:t>
                      </a:r>
                      <a:endParaRPr lang="en-SC" sz="1800" dirty="0">
                        <a:effectLst/>
                        <a:latin typeface="Century Gothic" panose="020B0502020202020204" pitchFamily="34" charset="0"/>
                      </a:endParaRPr>
                    </a:p>
                    <a:p>
                      <a:pPr>
                        <a:lnSpc>
                          <a:spcPct val="107000"/>
                        </a:lnSpc>
                        <a:spcAft>
                          <a:spcPts val="800"/>
                        </a:spcAft>
                        <a:buNone/>
                      </a:pPr>
                      <a:r>
                        <a:rPr lang="en-US" sz="1800" dirty="0">
                          <a:effectLst/>
                          <a:latin typeface="Century Gothic" panose="020B0502020202020204" pitchFamily="34" charset="0"/>
                        </a:rPr>
                        <a:t> </a:t>
                      </a:r>
                      <a:endParaRPr lang="en-SC" sz="1800" dirty="0">
                        <a:effectLst/>
                        <a:latin typeface="Century Gothic" panose="020B0502020202020204" pitchFamily="34" charset="0"/>
                      </a:endParaRPr>
                    </a:p>
                    <a:p>
                      <a:pPr>
                        <a:lnSpc>
                          <a:spcPct val="107000"/>
                        </a:lnSpc>
                        <a:spcAft>
                          <a:spcPts val="800"/>
                        </a:spcAft>
                        <a:buNone/>
                      </a:pPr>
                      <a:r>
                        <a:rPr lang="en-US" sz="1800" dirty="0">
                          <a:effectLst/>
                          <a:latin typeface="Century Gothic" panose="020B0502020202020204" pitchFamily="34" charset="0"/>
                        </a:rPr>
                        <a:t>Strong, </a:t>
                      </a:r>
                      <a:r>
                        <a:rPr lang="en-US" sz="1800" dirty="0" err="1">
                          <a:effectLst/>
                          <a:latin typeface="Century Gothic" panose="020B0502020202020204" pitchFamily="34" charset="0"/>
                        </a:rPr>
                        <a:t>formalised</a:t>
                      </a:r>
                      <a:r>
                        <a:rPr lang="en-US" sz="1800" dirty="0">
                          <a:effectLst/>
                          <a:latin typeface="Century Gothic" panose="020B0502020202020204" pitchFamily="34" charset="0"/>
                        </a:rPr>
                        <a:t> partnership with Ministries required to create Councils</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2273698020"/>
                  </a:ext>
                </a:extLst>
              </a:tr>
            </a:tbl>
          </a:graphicData>
        </a:graphic>
      </p:graphicFrame>
    </p:spTree>
    <p:extLst>
      <p:ext uri="{BB962C8B-B14F-4D97-AF65-F5344CB8AC3E}">
        <p14:creationId xmlns:p14="http://schemas.microsoft.com/office/powerpoint/2010/main" val="16588257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DD2C65F-3536-CCED-BFE9-13F5E1FE28C8}"/>
              </a:ext>
            </a:extLst>
          </p:cNvPr>
          <p:cNvSpPr txBox="1">
            <a:spLocks/>
          </p:cNvSpPr>
          <p:nvPr/>
        </p:nvSpPr>
        <p:spPr>
          <a:xfrm>
            <a:off x="1234441" y="-323424"/>
            <a:ext cx="8491738"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bg1"/>
                </a:solidFill>
                <a:latin typeface="Century Gothic" panose="020B0502020202020204" pitchFamily="34" charset="0"/>
              </a:rPr>
              <a:t>Roadmap for addressing the issues</a:t>
            </a:r>
            <a:endParaRPr lang="en-US" sz="3600" dirty="0">
              <a:solidFill>
                <a:schemeClr val="bg1"/>
              </a:solidFill>
              <a:latin typeface="Century Gothic" panose="020B0502020202020204" pitchFamily="34" charset="0"/>
            </a:endParaRPr>
          </a:p>
        </p:txBody>
      </p:sp>
      <p:graphicFrame>
        <p:nvGraphicFramePr>
          <p:cNvPr id="9" name="Table 8">
            <a:extLst>
              <a:ext uri="{FF2B5EF4-FFF2-40B4-BE49-F238E27FC236}">
                <a16:creationId xmlns:a16="http://schemas.microsoft.com/office/drawing/2014/main" id="{CD8AAC4A-7D7E-4713-FFC7-6E222F324198}"/>
              </a:ext>
            </a:extLst>
          </p:cNvPr>
          <p:cNvGraphicFramePr>
            <a:graphicFrameLocks noGrp="1"/>
          </p:cNvGraphicFramePr>
          <p:nvPr>
            <p:extLst>
              <p:ext uri="{D42A27DB-BD31-4B8C-83A1-F6EECF244321}">
                <p14:modId xmlns:p14="http://schemas.microsoft.com/office/powerpoint/2010/main" val="230166693"/>
              </p:ext>
            </p:extLst>
          </p:nvPr>
        </p:nvGraphicFramePr>
        <p:xfrm>
          <a:off x="164592" y="914399"/>
          <a:ext cx="11539729" cy="5294377"/>
        </p:xfrm>
        <a:graphic>
          <a:graphicData uri="http://schemas.openxmlformats.org/drawingml/2006/table">
            <a:tbl>
              <a:tblPr firstRow="1" firstCol="1" bandRow="1">
                <a:tableStyleId>{5C22544A-7EE6-4342-B048-85BDC9FD1C3A}</a:tableStyleId>
              </a:tblPr>
              <a:tblGrid>
                <a:gridCol w="1438547">
                  <a:extLst>
                    <a:ext uri="{9D8B030D-6E8A-4147-A177-3AD203B41FA5}">
                      <a16:colId xmlns:a16="http://schemas.microsoft.com/office/drawing/2014/main" val="2823958677"/>
                    </a:ext>
                  </a:extLst>
                </a:gridCol>
                <a:gridCol w="2342154">
                  <a:extLst>
                    <a:ext uri="{9D8B030D-6E8A-4147-A177-3AD203B41FA5}">
                      <a16:colId xmlns:a16="http://schemas.microsoft.com/office/drawing/2014/main" val="3921543750"/>
                    </a:ext>
                  </a:extLst>
                </a:gridCol>
                <a:gridCol w="2342154">
                  <a:extLst>
                    <a:ext uri="{9D8B030D-6E8A-4147-A177-3AD203B41FA5}">
                      <a16:colId xmlns:a16="http://schemas.microsoft.com/office/drawing/2014/main" val="2690331881"/>
                    </a:ext>
                  </a:extLst>
                </a:gridCol>
                <a:gridCol w="1127805">
                  <a:extLst>
                    <a:ext uri="{9D8B030D-6E8A-4147-A177-3AD203B41FA5}">
                      <a16:colId xmlns:a16="http://schemas.microsoft.com/office/drawing/2014/main" val="2192544275"/>
                    </a:ext>
                  </a:extLst>
                </a:gridCol>
                <a:gridCol w="905788">
                  <a:extLst>
                    <a:ext uri="{9D8B030D-6E8A-4147-A177-3AD203B41FA5}">
                      <a16:colId xmlns:a16="http://schemas.microsoft.com/office/drawing/2014/main" val="2497410295"/>
                    </a:ext>
                  </a:extLst>
                </a:gridCol>
                <a:gridCol w="1463040">
                  <a:extLst>
                    <a:ext uri="{9D8B030D-6E8A-4147-A177-3AD203B41FA5}">
                      <a16:colId xmlns:a16="http://schemas.microsoft.com/office/drawing/2014/main" val="579346020"/>
                    </a:ext>
                  </a:extLst>
                </a:gridCol>
                <a:gridCol w="1920241">
                  <a:extLst>
                    <a:ext uri="{9D8B030D-6E8A-4147-A177-3AD203B41FA5}">
                      <a16:colId xmlns:a16="http://schemas.microsoft.com/office/drawing/2014/main" val="1730929954"/>
                    </a:ext>
                  </a:extLst>
                </a:gridCol>
              </a:tblGrid>
              <a:tr h="1229872">
                <a:tc>
                  <a:txBody>
                    <a:bodyPr/>
                    <a:lstStyle/>
                    <a:p>
                      <a:pPr algn="ctr">
                        <a:lnSpc>
                          <a:spcPct val="107000"/>
                        </a:lnSpc>
                        <a:spcAft>
                          <a:spcPts val="800"/>
                        </a:spcAft>
                        <a:buNone/>
                      </a:pPr>
                      <a:r>
                        <a:rPr lang="en-US" sz="2000" dirty="0">
                          <a:effectLst/>
                          <a:latin typeface="Century Gothic" panose="020B0502020202020204" pitchFamily="34" charset="0"/>
                        </a:rPr>
                        <a:t>Phase</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Issue / Action Area</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Objective</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Timeline</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Priority</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Existing Status</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Dependencies</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2186351766"/>
                  </a:ext>
                </a:extLst>
              </a:tr>
              <a:tr h="4064505">
                <a:tc>
                  <a:txBody>
                    <a:bodyPr/>
                    <a:lstStyle/>
                    <a:p>
                      <a:pPr algn="ctr">
                        <a:lnSpc>
                          <a:spcPct val="107000"/>
                        </a:lnSpc>
                        <a:spcAft>
                          <a:spcPts val="800"/>
                        </a:spcAft>
                        <a:buNone/>
                      </a:pPr>
                      <a:r>
                        <a:rPr lang="en-US" sz="1800" dirty="0">
                          <a:effectLst/>
                          <a:latin typeface="Century Gothic" panose="020B0502020202020204" pitchFamily="34" charset="0"/>
                        </a:rPr>
                        <a:t>Phase 2: Systems Development (2</a:t>
                      </a:r>
                      <a:r>
                        <a:rPr lang="en-US" sz="1800" baseline="30000" dirty="0">
                          <a:effectLst/>
                          <a:latin typeface="Century Gothic" panose="020B0502020202020204" pitchFamily="34" charset="0"/>
                        </a:rPr>
                        <a:t>nd</a:t>
                      </a:r>
                      <a:r>
                        <a:rPr lang="en-US" sz="1800" dirty="0">
                          <a:effectLst/>
                          <a:latin typeface="Century Gothic" panose="020B0502020202020204" pitchFamily="34" charset="0"/>
                        </a:rPr>
                        <a:t> quarter 2026-2</a:t>
                      </a:r>
                      <a:r>
                        <a:rPr lang="en-US" sz="1800" baseline="30000" dirty="0">
                          <a:effectLst/>
                          <a:latin typeface="Century Gothic" panose="020B0502020202020204" pitchFamily="34" charset="0"/>
                        </a:rPr>
                        <a:t>nd</a:t>
                      </a:r>
                      <a:r>
                        <a:rPr lang="en-US" sz="1800" dirty="0">
                          <a:effectLst/>
                          <a:latin typeface="Century Gothic" panose="020B0502020202020204" pitchFamily="34" charset="0"/>
                        </a:rPr>
                        <a:t> quarter 2027)</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Develop Centralised Information Management System</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dirty="0">
                          <a:effectLst/>
                          <a:latin typeface="Century Gothic" panose="020B0502020202020204" pitchFamily="34" charset="0"/>
                        </a:rPr>
                        <a:t>Design a </a:t>
                      </a:r>
                      <a:r>
                        <a:rPr lang="en-US" sz="1800" dirty="0" err="1">
                          <a:effectLst/>
                          <a:latin typeface="Century Gothic" panose="020B0502020202020204" pitchFamily="34" charset="0"/>
                        </a:rPr>
                        <a:t>Centralised</a:t>
                      </a:r>
                      <a:r>
                        <a:rPr lang="en-US" sz="1800" dirty="0">
                          <a:effectLst/>
                          <a:latin typeface="Century Gothic" panose="020B0502020202020204" pitchFamily="34" charset="0"/>
                        </a:rPr>
                        <a:t> Information Management System and implement  </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2</a:t>
                      </a:r>
                      <a:r>
                        <a:rPr lang="en-US" sz="1800" baseline="30000">
                          <a:effectLst/>
                          <a:latin typeface="Century Gothic" panose="020B0502020202020204" pitchFamily="34" charset="0"/>
                        </a:rPr>
                        <a:t>nd</a:t>
                      </a:r>
                      <a:r>
                        <a:rPr lang="en-US" sz="1800">
                          <a:effectLst/>
                          <a:latin typeface="Century Gothic" panose="020B0502020202020204" pitchFamily="34" charset="0"/>
                        </a:rPr>
                        <a:t> quarter 2026 to 2</a:t>
                      </a:r>
                      <a:r>
                        <a:rPr lang="en-US" sz="1800" baseline="30000">
                          <a:effectLst/>
                          <a:latin typeface="Century Gothic" panose="020B0502020202020204" pitchFamily="34" charset="0"/>
                        </a:rPr>
                        <a:t>nd</a:t>
                      </a:r>
                      <a:r>
                        <a:rPr lang="en-US" sz="1800">
                          <a:effectLst/>
                          <a:latin typeface="Century Gothic" panose="020B0502020202020204" pitchFamily="34" charset="0"/>
                        </a:rPr>
                        <a:t> quarter 2027 and ongoing for implementation</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High</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Low</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dirty="0">
                          <a:effectLst/>
                          <a:latin typeface="Century Gothic" panose="020B0502020202020204" pitchFamily="34" charset="0"/>
                        </a:rPr>
                        <a:t>Requires internal stakeholder input</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3313464593"/>
                  </a:ext>
                </a:extLst>
              </a:tr>
            </a:tbl>
          </a:graphicData>
        </a:graphic>
      </p:graphicFrame>
    </p:spTree>
    <p:extLst>
      <p:ext uri="{BB962C8B-B14F-4D97-AF65-F5344CB8AC3E}">
        <p14:creationId xmlns:p14="http://schemas.microsoft.com/office/powerpoint/2010/main" val="10527050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3716A-D854-2AD5-543E-E64062A319F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D834A2E-2026-D7C5-2E43-EF5B7DBFB64F}"/>
              </a:ext>
            </a:extLst>
          </p:cNvPr>
          <p:cNvSpPr txBox="1">
            <a:spLocks/>
          </p:cNvSpPr>
          <p:nvPr/>
        </p:nvSpPr>
        <p:spPr>
          <a:xfrm>
            <a:off x="1234441" y="-323424"/>
            <a:ext cx="8491738"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bg1"/>
                </a:solidFill>
                <a:latin typeface="Century Gothic" panose="020B0502020202020204" pitchFamily="34" charset="0"/>
              </a:rPr>
              <a:t>Roadmap for addressing the issues</a:t>
            </a:r>
            <a:endParaRPr lang="en-US" sz="3600" dirty="0">
              <a:solidFill>
                <a:schemeClr val="bg1"/>
              </a:solidFill>
              <a:latin typeface="Century Gothic" panose="020B0502020202020204" pitchFamily="34" charset="0"/>
            </a:endParaRPr>
          </a:p>
        </p:txBody>
      </p:sp>
      <p:graphicFrame>
        <p:nvGraphicFramePr>
          <p:cNvPr id="9" name="Table 8">
            <a:extLst>
              <a:ext uri="{FF2B5EF4-FFF2-40B4-BE49-F238E27FC236}">
                <a16:creationId xmlns:a16="http://schemas.microsoft.com/office/drawing/2014/main" id="{F2242498-9584-E2DA-77F9-2736743EF70F}"/>
              </a:ext>
            </a:extLst>
          </p:cNvPr>
          <p:cNvGraphicFramePr>
            <a:graphicFrameLocks noGrp="1"/>
          </p:cNvGraphicFramePr>
          <p:nvPr>
            <p:extLst>
              <p:ext uri="{D42A27DB-BD31-4B8C-83A1-F6EECF244321}">
                <p14:modId xmlns:p14="http://schemas.microsoft.com/office/powerpoint/2010/main" val="2796809784"/>
              </p:ext>
            </p:extLst>
          </p:nvPr>
        </p:nvGraphicFramePr>
        <p:xfrm>
          <a:off x="248568" y="1002139"/>
          <a:ext cx="11424027" cy="4159030"/>
        </p:xfrm>
        <a:graphic>
          <a:graphicData uri="http://schemas.openxmlformats.org/drawingml/2006/table">
            <a:tbl>
              <a:tblPr firstRow="1" firstCol="1" bandRow="1">
                <a:tableStyleId>{5C22544A-7EE6-4342-B048-85BDC9FD1C3A}</a:tableStyleId>
              </a:tblPr>
              <a:tblGrid>
                <a:gridCol w="1706606">
                  <a:extLst>
                    <a:ext uri="{9D8B030D-6E8A-4147-A177-3AD203B41FA5}">
                      <a16:colId xmlns:a16="http://schemas.microsoft.com/office/drawing/2014/main" val="2823958677"/>
                    </a:ext>
                  </a:extLst>
                </a:gridCol>
                <a:gridCol w="1933142">
                  <a:extLst>
                    <a:ext uri="{9D8B030D-6E8A-4147-A177-3AD203B41FA5}">
                      <a16:colId xmlns:a16="http://schemas.microsoft.com/office/drawing/2014/main" val="3921543750"/>
                    </a:ext>
                  </a:extLst>
                </a:gridCol>
                <a:gridCol w="2456331">
                  <a:extLst>
                    <a:ext uri="{9D8B030D-6E8A-4147-A177-3AD203B41FA5}">
                      <a16:colId xmlns:a16="http://schemas.microsoft.com/office/drawing/2014/main" val="2690331881"/>
                    </a:ext>
                  </a:extLst>
                </a:gridCol>
                <a:gridCol w="1109291">
                  <a:extLst>
                    <a:ext uri="{9D8B030D-6E8A-4147-A177-3AD203B41FA5}">
                      <a16:colId xmlns:a16="http://schemas.microsoft.com/office/drawing/2014/main" val="2192544275"/>
                    </a:ext>
                  </a:extLst>
                </a:gridCol>
                <a:gridCol w="948415">
                  <a:extLst>
                    <a:ext uri="{9D8B030D-6E8A-4147-A177-3AD203B41FA5}">
                      <a16:colId xmlns:a16="http://schemas.microsoft.com/office/drawing/2014/main" val="2497410295"/>
                    </a:ext>
                  </a:extLst>
                </a:gridCol>
                <a:gridCol w="1390568">
                  <a:extLst>
                    <a:ext uri="{9D8B030D-6E8A-4147-A177-3AD203B41FA5}">
                      <a16:colId xmlns:a16="http://schemas.microsoft.com/office/drawing/2014/main" val="579346020"/>
                    </a:ext>
                  </a:extLst>
                </a:gridCol>
                <a:gridCol w="1879674">
                  <a:extLst>
                    <a:ext uri="{9D8B030D-6E8A-4147-A177-3AD203B41FA5}">
                      <a16:colId xmlns:a16="http://schemas.microsoft.com/office/drawing/2014/main" val="1730929954"/>
                    </a:ext>
                  </a:extLst>
                </a:gridCol>
              </a:tblGrid>
              <a:tr h="897724">
                <a:tc>
                  <a:txBody>
                    <a:bodyPr/>
                    <a:lstStyle/>
                    <a:p>
                      <a:pPr algn="ctr">
                        <a:lnSpc>
                          <a:spcPct val="107000"/>
                        </a:lnSpc>
                        <a:spcAft>
                          <a:spcPts val="800"/>
                        </a:spcAft>
                        <a:buNone/>
                      </a:pPr>
                      <a:r>
                        <a:rPr lang="en-US" sz="1800" dirty="0">
                          <a:effectLst/>
                          <a:latin typeface="Century Gothic" panose="020B0502020202020204" pitchFamily="34" charset="0"/>
                        </a:rPr>
                        <a:t>Phase</a:t>
                      </a:r>
                      <a:endParaRPr lang="en-SC"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1800" dirty="0">
                          <a:effectLst/>
                          <a:latin typeface="Century Gothic" panose="020B0502020202020204" pitchFamily="34" charset="0"/>
                        </a:rPr>
                        <a:t>Issue / Action Area</a:t>
                      </a:r>
                      <a:endParaRPr lang="en-SC"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1800">
                          <a:effectLst/>
                          <a:latin typeface="Century Gothic" panose="020B0502020202020204" pitchFamily="34" charset="0"/>
                        </a:rPr>
                        <a:t>Objective</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1800">
                          <a:effectLst/>
                          <a:latin typeface="Century Gothic" panose="020B0502020202020204" pitchFamily="34" charset="0"/>
                        </a:rPr>
                        <a:t>Timeline</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1800">
                          <a:effectLst/>
                          <a:latin typeface="Century Gothic" panose="020B0502020202020204" pitchFamily="34" charset="0"/>
                        </a:rPr>
                        <a:t>Priority</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1800">
                          <a:effectLst/>
                          <a:latin typeface="Century Gothic" panose="020B0502020202020204" pitchFamily="34" charset="0"/>
                        </a:rPr>
                        <a:t>Existing Status</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1800">
                          <a:effectLst/>
                          <a:latin typeface="Century Gothic" panose="020B0502020202020204" pitchFamily="34" charset="0"/>
                        </a:rPr>
                        <a:t>Dependencies</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2186351766"/>
                  </a:ext>
                </a:extLst>
              </a:tr>
              <a:tr h="1630653">
                <a:tc rowSpan="2">
                  <a:txBody>
                    <a:bodyPr/>
                    <a:lstStyle/>
                    <a:p>
                      <a:pPr algn="ctr">
                        <a:lnSpc>
                          <a:spcPct val="107000"/>
                        </a:lnSpc>
                        <a:spcAft>
                          <a:spcPts val="800"/>
                        </a:spcAft>
                        <a:buNone/>
                      </a:pPr>
                      <a:r>
                        <a:rPr lang="en-US" sz="1600" dirty="0">
                          <a:effectLst/>
                          <a:latin typeface="Century Gothic" panose="020B0502020202020204" pitchFamily="34" charset="0"/>
                        </a:rPr>
                        <a:t>Phase 3: External Review &amp; Improvement (2</a:t>
                      </a:r>
                      <a:r>
                        <a:rPr lang="en-US" sz="1600" baseline="30000" dirty="0">
                          <a:effectLst/>
                          <a:latin typeface="Century Gothic" panose="020B0502020202020204" pitchFamily="34" charset="0"/>
                        </a:rPr>
                        <a:t>nd</a:t>
                      </a:r>
                      <a:r>
                        <a:rPr lang="en-US" sz="1600" dirty="0">
                          <a:effectLst/>
                          <a:latin typeface="Century Gothic" panose="020B0502020202020204" pitchFamily="34" charset="0"/>
                        </a:rPr>
                        <a:t> quarter 2028 and ongoing)</a:t>
                      </a:r>
                      <a:endParaRPr lang="en-SC"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a:effectLst/>
                          <a:latin typeface="Century Gothic" panose="020B0502020202020204" pitchFamily="34" charset="0"/>
                        </a:rPr>
                        <a:t>Undergo External Review</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a:effectLst/>
                          <a:latin typeface="Century Gothic" panose="020B0502020202020204" pitchFamily="34" charset="0"/>
                        </a:rPr>
                        <a:t>Engage regional/continental QA bodies for external review</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a:effectLst/>
                          <a:latin typeface="Century Gothic" panose="020B0502020202020204" pitchFamily="34" charset="0"/>
                        </a:rPr>
                        <a:t>2</a:t>
                      </a:r>
                      <a:r>
                        <a:rPr lang="en-US" sz="1600" baseline="30000">
                          <a:effectLst/>
                          <a:latin typeface="Century Gothic" panose="020B0502020202020204" pitchFamily="34" charset="0"/>
                        </a:rPr>
                        <a:t>nd</a:t>
                      </a:r>
                      <a:r>
                        <a:rPr lang="en-US" sz="1600">
                          <a:effectLst/>
                          <a:latin typeface="Century Gothic" panose="020B0502020202020204" pitchFamily="34" charset="0"/>
                        </a:rPr>
                        <a:t> quarter 2028</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a:effectLst/>
                          <a:latin typeface="Century Gothic" panose="020B0502020202020204" pitchFamily="34" charset="0"/>
                        </a:rPr>
                        <a:t>High</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a:effectLst/>
                          <a:latin typeface="Century Gothic" panose="020B0502020202020204" pitchFamily="34" charset="0"/>
                        </a:rPr>
                        <a:t>Low</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dirty="0">
                          <a:effectLst/>
                          <a:latin typeface="Century Gothic" panose="020B0502020202020204" pitchFamily="34" charset="0"/>
                        </a:rPr>
                        <a:t>Dependent on QA framework and financial resources for consultancy</a:t>
                      </a:r>
                      <a:endParaRPr lang="en-SC"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604381035"/>
                  </a:ext>
                </a:extLst>
              </a:tr>
              <a:tr h="1630653">
                <a:tc vMerge="1">
                  <a:txBody>
                    <a:bodyPr/>
                    <a:lstStyle/>
                    <a:p>
                      <a:endParaRPr lang="en-SC"/>
                    </a:p>
                  </a:txBody>
                  <a:tcPr/>
                </a:tc>
                <a:tc>
                  <a:txBody>
                    <a:bodyPr/>
                    <a:lstStyle/>
                    <a:p>
                      <a:pPr>
                        <a:lnSpc>
                          <a:spcPct val="107000"/>
                        </a:lnSpc>
                        <a:spcAft>
                          <a:spcPts val="800"/>
                        </a:spcAft>
                        <a:buNone/>
                      </a:pPr>
                      <a:r>
                        <a:rPr lang="en-US" sz="1600">
                          <a:effectLst/>
                          <a:latin typeface="Century Gothic" panose="020B0502020202020204" pitchFamily="34" charset="0"/>
                        </a:rPr>
                        <a:t>Improve continuously from external review findings</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a:effectLst/>
                          <a:latin typeface="Century Gothic" panose="020B0502020202020204" pitchFamily="34" charset="0"/>
                        </a:rPr>
                        <a:t>Use external review findings to refine QA framework and establish periodic review cycles.</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a:effectLst/>
                          <a:latin typeface="Century Gothic" panose="020B0502020202020204" pitchFamily="34" charset="0"/>
                        </a:rPr>
                        <a:t>1</a:t>
                      </a:r>
                      <a:r>
                        <a:rPr lang="en-US" sz="1600" baseline="30000">
                          <a:effectLst/>
                          <a:latin typeface="Century Gothic" panose="020B0502020202020204" pitchFamily="34" charset="0"/>
                        </a:rPr>
                        <a:t>st</a:t>
                      </a:r>
                      <a:r>
                        <a:rPr lang="en-US" sz="1600">
                          <a:effectLst/>
                          <a:latin typeface="Century Gothic" panose="020B0502020202020204" pitchFamily="34" charset="0"/>
                        </a:rPr>
                        <a:t> quarter 2029 and ongoing</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a:effectLst/>
                          <a:latin typeface="Century Gothic" panose="020B0502020202020204" pitchFamily="34" charset="0"/>
                        </a:rPr>
                        <a:t>High</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a:effectLst/>
                          <a:latin typeface="Century Gothic" panose="020B0502020202020204" pitchFamily="34" charset="0"/>
                        </a:rPr>
                        <a:t>Medium</a:t>
                      </a:r>
                      <a:endParaRPr lang="en-SC" sz="16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600" dirty="0">
                          <a:effectLst/>
                          <a:latin typeface="Century Gothic" panose="020B0502020202020204" pitchFamily="34" charset="0"/>
                        </a:rPr>
                        <a:t>Dependent on external review</a:t>
                      </a:r>
                      <a:endParaRPr lang="en-SC" sz="1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3693776959"/>
                  </a:ext>
                </a:extLst>
              </a:tr>
            </a:tbl>
          </a:graphicData>
        </a:graphic>
      </p:graphicFrame>
    </p:spTree>
    <p:extLst>
      <p:ext uri="{BB962C8B-B14F-4D97-AF65-F5344CB8AC3E}">
        <p14:creationId xmlns:p14="http://schemas.microsoft.com/office/powerpoint/2010/main" val="40873676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FEA96-6BA3-8187-2757-3FA94972BEE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8976881-652E-88C1-0EE4-3D1B0E28CB86}"/>
              </a:ext>
            </a:extLst>
          </p:cNvPr>
          <p:cNvSpPr txBox="1">
            <a:spLocks/>
          </p:cNvSpPr>
          <p:nvPr/>
        </p:nvSpPr>
        <p:spPr>
          <a:xfrm>
            <a:off x="1234441" y="-323424"/>
            <a:ext cx="8491738"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bg1"/>
                </a:solidFill>
                <a:latin typeface="Century Gothic" panose="020B0502020202020204" pitchFamily="34" charset="0"/>
              </a:rPr>
              <a:t>Roadmap for addressing the issues</a:t>
            </a:r>
            <a:endParaRPr lang="en-US" sz="3600" dirty="0">
              <a:solidFill>
                <a:schemeClr val="bg1"/>
              </a:solidFill>
              <a:latin typeface="Century Gothic" panose="020B0502020202020204" pitchFamily="34" charset="0"/>
            </a:endParaRPr>
          </a:p>
        </p:txBody>
      </p:sp>
      <p:graphicFrame>
        <p:nvGraphicFramePr>
          <p:cNvPr id="9" name="Table 8">
            <a:extLst>
              <a:ext uri="{FF2B5EF4-FFF2-40B4-BE49-F238E27FC236}">
                <a16:creationId xmlns:a16="http://schemas.microsoft.com/office/drawing/2014/main" id="{46350DB6-7C2D-EBFF-7550-FEF86FF8B4BA}"/>
              </a:ext>
            </a:extLst>
          </p:cNvPr>
          <p:cNvGraphicFramePr>
            <a:graphicFrameLocks noGrp="1"/>
          </p:cNvGraphicFramePr>
          <p:nvPr>
            <p:extLst>
              <p:ext uri="{D42A27DB-BD31-4B8C-83A1-F6EECF244321}">
                <p14:modId xmlns:p14="http://schemas.microsoft.com/office/powerpoint/2010/main" val="1919569894"/>
              </p:ext>
            </p:extLst>
          </p:nvPr>
        </p:nvGraphicFramePr>
        <p:xfrm>
          <a:off x="164592" y="914398"/>
          <a:ext cx="11759930" cy="5514394"/>
        </p:xfrm>
        <a:graphic>
          <a:graphicData uri="http://schemas.openxmlformats.org/drawingml/2006/table">
            <a:tbl>
              <a:tblPr firstRow="1" firstCol="1" bandRow="1">
                <a:tableStyleId>{5C22544A-7EE6-4342-B048-85BDC9FD1C3A}</a:tableStyleId>
              </a:tblPr>
              <a:tblGrid>
                <a:gridCol w="1465997">
                  <a:extLst>
                    <a:ext uri="{9D8B030D-6E8A-4147-A177-3AD203B41FA5}">
                      <a16:colId xmlns:a16="http://schemas.microsoft.com/office/drawing/2014/main" val="2823958677"/>
                    </a:ext>
                  </a:extLst>
                </a:gridCol>
                <a:gridCol w="2386847">
                  <a:extLst>
                    <a:ext uri="{9D8B030D-6E8A-4147-A177-3AD203B41FA5}">
                      <a16:colId xmlns:a16="http://schemas.microsoft.com/office/drawing/2014/main" val="3921543750"/>
                    </a:ext>
                  </a:extLst>
                </a:gridCol>
                <a:gridCol w="2386847">
                  <a:extLst>
                    <a:ext uri="{9D8B030D-6E8A-4147-A177-3AD203B41FA5}">
                      <a16:colId xmlns:a16="http://schemas.microsoft.com/office/drawing/2014/main" val="2690331881"/>
                    </a:ext>
                  </a:extLst>
                </a:gridCol>
                <a:gridCol w="1149326">
                  <a:extLst>
                    <a:ext uri="{9D8B030D-6E8A-4147-A177-3AD203B41FA5}">
                      <a16:colId xmlns:a16="http://schemas.microsoft.com/office/drawing/2014/main" val="2192544275"/>
                    </a:ext>
                  </a:extLst>
                </a:gridCol>
                <a:gridCol w="992471">
                  <a:extLst>
                    <a:ext uri="{9D8B030D-6E8A-4147-A177-3AD203B41FA5}">
                      <a16:colId xmlns:a16="http://schemas.microsoft.com/office/drawing/2014/main" val="2497410295"/>
                    </a:ext>
                  </a:extLst>
                </a:gridCol>
                <a:gridCol w="1474998">
                  <a:extLst>
                    <a:ext uri="{9D8B030D-6E8A-4147-A177-3AD203B41FA5}">
                      <a16:colId xmlns:a16="http://schemas.microsoft.com/office/drawing/2014/main" val="579346020"/>
                    </a:ext>
                  </a:extLst>
                </a:gridCol>
                <a:gridCol w="1903444">
                  <a:extLst>
                    <a:ext uri="{9D8B030D-6E8A-4147-A177-3AD203B41FA5}">
                      <a16:colId xmlns:a16="http://schemas.microsoft.com/office/drawing/2014/main" val="1730929954"/>
                    </a:ext>
                  </a:extLst>
                </a:gridCol>
              </a:tblGrid>
              <a:tr h="639636">
                <a:tc>
                  <a:txBody>
                    <a:bodyPr/>
                    <a:lstStyle/>
                    <a:p>
                      <a:pPr algn="ctr">
                        <a:lnSpc>
                          <a:spcPct val="107000"/>
                        </a:lnSpc>
                        <a:spcAft>
                          <a:spcPts val="800"/>
                        </a:spcAft>
                        <a:buNone/>
                      </a:pPr>
                      <a:r>
                        <a:rPr lang="en-US" sz="2000" dirty="0">
                          <a:effectLst/>
                          <a:latin typeface="Century Gothic" panose="020B0502020202020204" pitchFamily="34" charset="0"/>
                        </a:rPr>
                        <a:t>Phase</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Issue / Action Area</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Objective</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Timeline</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Priority</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dirty="0">
                          <a:effectLst/>
                          <a:latin typeface="Century Gothic" panose="020B0502020202020204" pitchFamily="34" charset="0"/>
                        </a:rPr>
                        <a:t>Existing Status</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gn="ctr">
                        <a:lnSpc>
                          <a:spcPct val="107000"/>
                        </a:lnSpc>
                        <a:spcAft>
                          <a:spcPts val="800"/>
                        </a:spcAft>
                        <a:buNone/>
                      </a:pPr>
                      <a:r>
                        <a:rPr lang="en-US" sz="2000">
                          <a:effectLst/>
                          <a:latin typeface="Century Gothic" panose="020B0502020202020204" pitchFamily="34" charset="0"/>
                        </a:rPr>
                        <a:t>Dependencies</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2186351766"/>
                  </a:ext>
                </a:extLst>
              </a:tr>
              <a:tr h="2675445">
                <a:tc>
                  <a:txBody>
                    <a:bodyPr/>
                    <a:lstStyle/>
                    <a:p>
                      <a:pPr>
                        <a:lnSpc>
                          <a:spcPct val="107000"/>
                        </a:lnSpc>
                        <a:spcAft>
                          <a:spcPts val="800"/>
                        </a:spcAft>
                        <a:buNone/>
                      </a:pPr>
                      <a:r>
                        <a:rPr lang="en-US" sz="1800" dirty="0">
                          <a:effectLst/>
                          <a:latin typeface="Century Gothic" panose="020B0502020202020204" pitchFamily="34" charset="0"/>
                        </a:rPr>
                        <a:t>Phase 4: Data collection &amp; analysis (from 1</a:t>
                      </a:r>
                      <a:r>
                        <a:rPr lang="en-US" sz="1800" baseline="30000" dirty="0">
                          <a:effectLst/>
                          <a:latin typeface="Century Gothic" panose="020B0502020202020204" pitchFamily="34" charset="0"/>
                        </a:rPr>
                        <a:t>st</a:t>
                      </a:r>
                      <a:r>
                        <a:rPr lang="en-US" sz="1800" dirty="0">
                          <a:effectLst/>
                          <a:latin typeface="Century Gothic" panose="020B0502020202020204" pitchFamily="34" charset="0"/>
                        </a:rPr>
                        <a:t> quarter 2028)</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dirty="0">
                          <a:effectLst/>
                          <a:latin typeface="Century Gothic" panose="020B0502020202020204" pitchFamily="34" charset="0"/>
                        </a:rPr>
                        <a:t>Collect &amp; </a:t>
                      </a:r>
                      <a:r>
                        <a:rPr lang="en-US" sz="1800" dirty="0" err="1">
                          <a:effectLst/>
                          <a:latin typeface="Century Gothic" panose="020B0502020202020204" pitchFamily="34" charset="0"/>
                        </a:rPr>
                        <a:t>Analyse</a:t>
                      </a:r>
                      <a:r>
                        <a:rPr lang="en-US" sz="1800" dirty="0">
                          <a:effectLst/>
                          <a:latin typeface="Century Gothic" panose="020B0502020202020204" pitchFamily="34" charset="0"/>
                        </a:rPr>
                        <a:t> data on impact of qualifications</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Establish mechanisms for collecting and analysing data on the quality and impact of qualifications for learners, employers, and society</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From 1</a:t>
                      </a:r>
                      <a:r>
                        <a:rPr lang="en-US" sz="1800" baseline="30000">
                          <a:effectLst/>
                          <a:latin typeface="Century Gothic" panose="020B0502020202020204" pitchFamily="34" charset="0"/>
                        </a:rPr>
                        <a:t>st</a:t>
                      </a:r>
                      <a:r>
                        <a:rPr lang="en-US" sz="1800">
                          <a:effectLst/>
                          <a:latin typeface="Century Gothic" panose="020B0502020202020204" pitchFamily="34" charset="0"/>
                        </a:rPr>
                        <a:t> quarter 2028 </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High</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a:effectLst/>
                          <a:latin typeface="Century Gothic" panose="020B0502020202020204" pitchFamily="34" charset="0"/>
                        </a:rPr>
                        <a:t>Low</a:t>
                      </a:r>
                      <a:endParaRPr lang="en-SC" sz="180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a:txBody>
                    <a:bodyPr/>
                    <a:lstStyle/>
                    <a:p>
                      <a:pPr>
                        <a:lnSpc>
                          <a:spcPct val="107000"/>
                        </a:lnSpc>
                        <a:spcAft>
                          <a:spcPts val="800"/>
                        </a:spcAft>
                        <a:buNone/>
                      </a:pPr>
                      <a:r>
                        <a:rPr lang="en-US" sz="1800" dirty="0">
                          <a:effectLst/>
                          <a:latin typeface="Century Gothic" panose="020B0502020202020204" pitchFamily="34" charset="0"/>
                        </a:rPr>
                        <a:t>Technical and financial resources</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extLst>
                  <a:ext uri="{0D108BD9-81ED-4DB2-BD59-A6C34878D82A}">
                    <a16:rowId xmlns:a16="http://schemas.microsoft.com/office/drawing/2014/main" val="595859312"/>
                  </a:ext>
                </a:extLst>
              </a:tr>
              <a:tr h="2199313">
                <a:tc gridSpan="7">
                  <a:txBody>
                    <a:bodyPr/>
                    <a:lstStyle/>
                    <a:p>
                      <a:pPr>
                        <a:lnSpc>
                          <a:spcPct val="107000"/>
                        </a:lnSpc>
                        <a:spcAft>
                          <a:spcPts val="800"/>
                        </a:spcAft>
                        <a:buNone/>
                      </a:pPr>
                      <a:r>
                        <a:rPr lang="en-US" sz="1800" dirty="0">
                          <a:effectLst/>
                          <a:latin typeface="Century Gothic" panose="020B0502020202020204" pitchFamily="34" charset="0"/>
                        </a:rPr>
                        <a:t>Monitoring &amp; Evaluation Framework</a:t>
                      </a:r>
                      <a:endParaRPr lang="en-SC" sz="1800" dirty="0">
                        <a:effectLst/>
                        <a:latin typeface="Century Gothic" panose="020B0502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a:effectLst/>
                          <a:latin typeface="Century Gothic" panose="020B0502020202020204" pitchFamily="34" charset="0"/>
                        </a:rPr>
                        <a:t>Quarterly progress reviews by SQA leadership.</a:t>
                      </a:r>
                      <a:endParaRPr lang="en-SC" sz="1800" dirty="0">
                        <a:effectLst/>
                        <a:latin typeface="Century Gothic" panose="020B0502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a:effectLst/>
                          <a:latin typeface="Century Gothic" panose="020B0502020202020204" pitchFamily="34" charset="0"/>
                        </a:rPr>
                        <a:t>Annual stakeholder reports for transparency.</a:t>
                      </a:r>
                      <a:endParaRPr lang="en-SC" sz="1800" dirty="0">
                        <a:effectLst/>
                        <a:latin typeface="Century Gothic" panose="020B0502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a:effectLst/>
                          <a:latin typeface="Century Gothic" panose="020B0502020202020204" pitchFamily="34" charset="0"/>
                        </a:rPr>
                        <a:t>Mid-term evaluation (18 months) to adjust timelines/resources.</a:t>
                      </a:r>
                      <a:endParaRPr lang="en-SC" sz="1800" dirty="0">
                        <a:effectLst/>
                        <a:latin typeface="Century Gothic" panose="020B0502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1800" dirty="0">
                          <a:effectLst/>
                          <a:latin typeface="Century Gothic" panose="020B0502020202020204" pitchFamily="34" charset="0"/>
                        </a:rPr>
                        <a:t>Final evaluation (36 months) to assess impact and readiness for next cycle.</a:t>
                      </a:r>
                      <a:endParaRPr lang="en-SC"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39006" marR="39006" marT="0" marB="0"/>
                </a:tc>
                <a:tc hMerge="1">
                  <a:txBody>
                    <a:bodyPr/>
                    <a:lstStyle/>
                    <a:p>
                      <a:endParaRPr lang="en-SC"/>
                    </a:p>
                  </a:txBody>
                  <a:tcPr/>
                </a:tc>
                <a:tc hMerge="1">
                  <a:txBody>
                    <a:bodyPr/>
                    <a:lstStyle/>
                    <a:p>
                      <a:endParaRPr lang="en-SC"/>
                    </a:p>
                  </a:txBody>
                  <a:tcPr/>
                </a:tc>
                <a:tc hMerge="1">
                  <a:txBody>
                    <a:bodyPr/>
                    <a:lstStyle/>
                    <a:p>
                      <a:endParaRPr lang="en-SC"/>
                    </a:p>
                  </a:txBody>
                  <a:tcPr/>
                </a:tc>
                <a:tc hMerge="1">
                  <a:txBody>
                    <a:bodyPr/>
                    <a:lstStyle/>
                    <a:p>
                      <a:endParaRPr lang="en-SC"/>
                    </a:p>
                  </a:txBody>
                  <a:tcPr/>
                </a:tc>
                <a:tc hMerge="1">
                  <a:txBody>
                    <a:bodyPr/>
                    <a:lstStyle/>
                    <a:p>
                      <a:endParaRPr lang="en-SC"/>
                    </a:p>
                  </a:txBody>
                  <a:tcPr/>
                </a:tc>
                <a:tc hMerge="1">
                  <a:txBody>
                    <a:bodyPr/>
                    <a:lstStyle/>
                    <a:p>
                      <a:endParaRPr lang="en-SC"/>
                    </a:p>
                  </a:txBody>
                  <a:tcPr/>
                </a:tc>
                <a:extLst>
                  <a:ext uri="{0D108BD9-81ED-4DB2-BD59-A6C34878D82A}">
                    <a16:rowId xmlns:a16="http://schemas.microsoft.com/office/drawing/2014/main" val="856859564"/>
                  </a:ext>
                </a:extLst>
              </a:tr>
            </a:tbl>
          </a:graphicData>
        </a:graphic>
      </p:graphicFrame>
    </p:spTree>
    <p:extLst>
      <p:ext uri="{BB962C8B-B14F-4D97-AF65-F5344CB8AC3E}">
        <p14:creationId xmlns:p14="http://schemas.microsoft.com/office/powerpoint/2010/main" val="1198962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6CCC2-7AD8-E002-5568-F3A17D83DFD4}"/>
              </a:ext>
            </a:extLst>
          </p:cNvPr>
          <p:cNvSpPr>
            <a:spLocks noGrp="1"/>
          </p:cNvSpPr>
          <p:nvPr>
            <p:ph type="title"/>
          </p:nvPr>
        </p:nvSpPr>
        <p:spPr>
          <a:xfrm>
            <a:off x="996820" y="2427190"/>
            <a:ext cx="10515600" cy="1325563"/>
          </a:xfrm>
        </p:spPr>
        <p:txBody>
          <a:bodyPr>
            <a:normAutofit fontScale="90000"/>
          </a:bodyPr>
          <a:lstStyle/>
          <a:p>
            <a:pPr algn="ctr"/>
            <a:r>
              <a:rPr lang="en-GB" b="1" dirty="0">
                <a:latin typeface="Century Gothic" panose="020B0502020202020204" pitchFamily="34" charset="0"/>
              </a:rPr>
              <a:t>Asante!</a:t>
            </a:r>
            <a:br>
              <a:rPr lang="en-GB" b="1" dirty="0">
                <a:latin typeface="Century Gothic" panose="020B0502020202020204" pitchFamily="34" charset="0"/>
              </a:rPr>
            </a:br>
            <a:br>
              <a:rPr lang="en-GB" b="1" dirty="0">
                <a:latin typeface="Century Gothic" panose="020B0502020202020204" pitchFamily="34" charset="0"/>
              </a:rPr>
            </a:br>
            <a:r>
              <a:rPr lang="en-GB" b="1" dirty="0">
                <a:latin typeface="Century Gothic" panose="020B0502020202020204" pitchFamily="34" charset="0"/>
              </a:rPr>
              <a:t>Thank you!</a:t>
            </a:r>
            <a:br>
              <a:rPr lang="en-GB" b="1" dirty="0">
                <a:latin typeface="Century Gothic" panose="020B0502020202020204" pitchFamily="34" charset="0"/>
              </a:rPr>
            </a:br>
            <a:br>
              <a:rPr lang="en-GB" b="1" dirty="0">
                <a:latin typeface="Century Gothic" panose="020B0502020202020204" pitchFamily="34" charset="0"/>
              </a:rPr>
            </a:br>
            <a:r>
              <a:rPr lang="en-GB" b="1" dirty="0">
                <a:latin typeface="Century Gothic" panose="020B0502020202020204" pitchFamily="34" charset="0"/>
              </a:rPr>
              <a:t>Merci!</a:t>
            </a:r>
            <a:br>
              <a:rPr lang="en-GB" b="1" dirty="0">
                <a:latin typeface="Century Gothic" panose="020B0502020202020204" pitchFamily="34" charset="0"/>
              </a:rPr>
            </a:br>
            <a:br>
              <a:rPr lang="en-GB" b="1" dirty="0">
                <a:latin typeface="Century Gothic" panose="020B0502020202020204" pitchFamily="34" charset="0"/>
              </a:rPr>
            </a:br>
            <a:r>
              <a:rPr lang="en-GB" b="1" dirty="0" err="1">
                <a:latin typeface="Century Gothic" panose="020B0502020202020204" pitchFamily="34" charset="0"/>
              </a:rPr>
              <a:t>Obrigada</a:t>
            </a:r>
            <a:r>
              <a:rPr lang="en-GB" b="1" dirty="0">
                <a:latin typeface="Century Gothic" panose="020B0502020202020204" pitchFamily="34" charset="0"/>
              </a:rPr>
              <a:t>!</a:t>
            </a:r>
            <a:endParaRPr lang="en-SC" b="1" dirty="0">
              <a:latin typeface="Century Gothic" panose="020B0502020202020204" pitchFamily="34" charset="0"/>
            </a:endParaRPr>
          </a:p>
        </p:txBody>
      </p:sp>
      <p:pic>
        <p:nvPicPr>
          <p:cNvPr id="5" name="Picture 4">
            <a:extLst>
              <a:ext uri="{FF2B5EF4-FFF2-40B4-BE49-F238E27FC236}">
                <a16:creationId xmlns:a16="http://schemas.microsoft.com/office/drawing/2014/main" id="{DB1AF845-B94C-7035-C49C-35A475E94C21}"/>
              </a:ext>
            </a:extLst>
          </p:cNvPr>
          <p:cNvPicPr>
            <a:picLocks noChangeAspect="1"/>
          </p:cNvPicPr>
          <p:nvPr/>
        </p:nvPicPr>
        <p:blipFill>
          <a:blip r:embed="rId2">
            <a:extLst>
              <a:ext uri="{28A0092B-C50C-407E-A947-70E740481C1C}">
                <a14:useLocalDpi xmlns:a14="http://schemas.microsoft.com/office/drawing/2010/main" val="0"/>
              </a:ext>
            </a:extLst>
          </a:blip>
          <a:srcRect l="25888" r="28763" b="21189"/>
          <a:stretch>
            <a:fillRect/>
          </a:stretch>
        </p:blipFill>
        <p:spPr>
          <a:xfrm>
            <a:off x="10371823" y="5588898"/>
            <a:ext cx="1652226" cy="1047939"/>
          </a:xfrm>
          <a:prstGeom prst="rect">
            <a:avLst/>
          </a:prstGeom>
        </p:spPr>
      </p:pic>
    </p:spTree>
    <p:extLst>
      <p:ext uri="{BB962C8B-B14F-4D97-AF65-F5344CB8AC3E}">
        <p14:creationId xmlns:p14="http://schemas.microsoft.com/office/powerpoint/2010/main" val="490087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203B17F16D040A1E444A021DFF119" ma:contentTypeVersion="13" ma:contentTypeDescription="Create a new document." ma:contentTypeScope="" ma:versionID="cc17463928f62ac6b500ec925c92e8d1">
  <xsd:schema xmlns:xsd="http://www.w3.org/2001/XMLSchema" xmlns:xs="http://www.w3.org/2001/XMLSchema" xmlns:p="http://schemas.microsoft.com/office/2006/metadata/properties" xmlns:ns2="05ef24fd-2dda-45b0-83fd-a9e6f5cd7406" xmlns:ns3="9cf1f23c-94c0-4dcc-a7fa-999e323c9245" targetNamespace="http://schemas.microsoft.com/office/2006/metadata/properties" ma:root="true" ma:fieldsID="05921d15376b1b1f397b924ddace88f1" ns2:_="" ns3:_="">
    <xsd:import namespace="05ef24fd-2dda-45b0-83fd-a9e6f5cd7406"/>
    <xsd:import namespace="9cf1f23c-94c0-4dcc-a7fa-999e323c92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f24fd-2dda-45b0-83fd-a9e6f5cd7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f1f23c-94c0-4dcc-a7fa-999e323c924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c3438c5-9aa0-4ee5-85a2-9e811049bc4c}" ma:internalName="TaxCatchAll" ma:showField="CatchAllData" ma:web="9cf1f23c-94c0-4dcc-a7fa-999e323c92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ef24fd-2dda-45b0-83fd-a9e6f5cd7406">
      <Terms xmlns="http://schemas.microsoft.com/office/infopath/2007/PartnerControls"/>
    </lcf76f155ced4ddcb4097134ff3c332f>
    <TaxCatchAll xmlns="9cf1f23c-94c0-4dcc-a7fa-999e323c9245" xsi:nil="true"/>
  </documentManagement>
</p:properties>
</file>

<file path=customXml/itemProps1.xml><?xml version="1.0" encoding="utf-8"?>
<ds:datastoreItem xmlns:ds="http://schemas.openxmlformats.org/officeDocument/2006/customXml" ds:itemID="{7B21D961-EE2A-47BA-A241-7AC376265263}"/>
</file>

<file path=customXml/itemProps2.xml><?xml version="1.0" encoding="utf-8"?>
<ds:datastoreItem xmlns:ds="http://schemas.openxmlformats.org/officeDocument/2006/customXml" ds:itemID="{56884553-4DBE-4280-9EA2-4517C24CF5FA}"/>
</file>

<file path=customXml/itemProps3.xml><?xml version="1.0" encoding="utf-8"?>
<ds:datastoreItem xmlns:ds="http://schemas.openxmlformats.org/officeDocument/2006/customXml" ds:itemID="{AC288BE8-9AED-4948-8043-2FAF1D544AE7}"/>
</file>

<file path=docProps/app.xml><?xml version="1.0" encoding="utf-8"?>
<Properties xmlns="http://schemas.openxmlformats.org/officeDocument/2006/extended-properties" xmlns:vt="http://schemas.openxmlformats.org/officeDocument/2006/docPropsVTypes">
  <TotalTime>401</TotalTime>
  <Words>4152</Words>
  <Application>Microsoft Office PowerPoint</Application>
  <PresentationFormat>Widescreen</PresentationFormat>
  <Paragraphs>403</Paragraphs>
  <Slides>50</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Arial</vt:lpstr>
      <vt:lpstr>Bahnschrift</vt:lpstr>
      <vt:lpstr>Calibri</vt:lpstr>
      <vt:lpstr>Calibri Light</vt:lpstr>
      <vt:lpstr>Century Gothic</vt:lpstr>
      <vt:lpstr>Courier New</vt:lpstr>
      <vt:lpstr>Symbol</vt:lpstr>
      <vt:lpstr>Wingdings</vt:lpstr>
      <vt:lpstr>Office Theme</vt:lpstr>
      <vt:lpstr>PowerPoint Presentation</vt:lpstr>
      <vt:lpstr>Content</vt:lpstr>
      <vt:lpstr>PowerPoint Presentation</vt:lpstr>
      <vt:lpstr>PowerPoint Presentation</vt:lpstr>
      <vt:lpstr>PowerPoint Presentation</vt:lpstr>
      <vt:lpstr>PowerPoint Presentation</vt:lpstr>
      <vt:lpstr>Criterion 1</vt:lpstr>
      <vt:lpstr>Some similarities and differences in terms of structural comparison. </vt:lpstr>
      <vt:lpstr>Some similarities and differences in terms of structural comparison cont. </vt:lpstr>
      <vt:lpstr>Summary of structural comparison</vt:lpstr>
      <vt:lpstr>PowerPoint Presentation</vt:lpstr>
      <vt:lpstr>PowerPoint Presentation</vt:lpstr>
      <vt:lpstr>Level 4 Discussion </vt:lpstr>
      <vt:lpstr>PowerPoint Presentation</vt:lpstr>
      <vt:lpstr>PowerPoint Presentation</vt:lpstr>
      <vt:lpstr>PowerPoint Presentation</vt:lpstr>
      <vt:lpstr>PowerPoint Presentation</vt:lpstr>
      <vt:lpstr>SNQF to ACQF level to level comparison map</vt:lpstr>
      <vt:lpstr>Conclusions from Criterion 1</vt:lpstr>
      <vt:lpstr>Criterion 2</vt:lpstr>
      <vt:lpstr>Info regarding Learning outcomes (LOs)</vt:lpstr>
      <vt:lpstr>PowerPoint Presentation</vt:lpstr>
      <vt:lpstr>Conclusions from Criterion 2</vt:lpstr>
      <vt:lpstr>Criterion 3</vt:lpstr>
      <vt:lpstr>What we needed to document</vt:lpstr>
      <vt:lpstr>Processes for inclusion of qualifications </vt:lpstr>
      <vt:lpstr>What we needed to document</vt:lpstr>
      <vt:lpstr>What we needed to document</vt:lpstr>
      <vt:lpstr>Conclusions from Criterion 3</vt:lpstr>
      <vt:lpstr>Criterion 4</vt:lpstr>
      <vt:lpstr>National Quality Assurance System </vt:lpstr>
      <vt:lpstr>Role of various bodies in QA</vt:lpstr>
      <vt:lpstr>National Quality Assurance Framework     </vt:lpstr>
      <vt:lpstr>PowerPoint Presentation</vt:lpstr>
      <vt:lpstr>PowerPoint Presentation</vt:lpstr>
      <vt:lpstr>PowerPoint Presentation</vt:lpstr>
      <vt:lpstr>PowerPoint Presentation</vt:lpstr>
      <vt:lpstr>PowerPoint Presentation</vt:lpstr>
      <vt:lpstr>Quality assurance of the SNQF and register of qualifications </vt:lpstr>
      <vt:lpstr>PowerPoint Presentation</vt:lpstr>
      <vt:lpstr>PowerPoint Presentation</vt:lpstr>
      <vt:lpstr>Conclusions from Criterion 4</vt:lpstr>
      <vt:lpstr>Governance &amp; follow-up</vt:lpstr>
      <vt:lpstr>Governance &amp; follow-up cont.</vt:lpstr>
      <vt:lpstr>PowerPoint Presentation</vt:lpstr>
      <vt:lpstr>PowerPoint Presentation</vt:lpstr>
      <vt:lpstr>PowerPoint Presentation</vt:lpstr>
      <vt:lpstr>PowerPoint Presentation</vt:lpstr>
      <vt:lpstr>PowerPoint Presentation</vt:lpstr>
      <vt:lpstr>Asante!  Thank you!  Merci!  Obrigada!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PSSO NBA</dc:creator>
  <cp:lastModifiedBy>Christine Marimba</cp:lastModifiedBy>
  <cp:revision>56</cp:revision>
  <dcterms:created xsi:type="dcterms:W3CDTF">2026-07-21T10:05:56Z</dcterms:created>
  <dcterms:modified xsi:type="dcterms:W3CDTF">2026-07-29T05:31:30Z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0x0101009B2203B17F16D040A1E444A021DFF119</vt:lpwstr>
  </property>
</Properties>
</file>